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82" r:id="rId1"/>
  </p:sldMasterIdLst>
  <p:notesMasterIdLst>
    <p:notesMasterId r:id="rId18"/>
  </p:notesMasterIdLst>
  <p:sldIdLst>
    <p:sldId id="256" r:id="rId2"/>
    <p:sldId id="257" r:id="rId3"/>
    <p:sldId id="258" r:id="rId4"/>
    <p:sldId id="259" r:id="rId5"/>
    <p:sldId id="305" r:id="rId6"/>
    <p:sldId id="306" r:id="rId7"/>
    <p:sldId id="260" r:id="rId8"/>
    <p:sldId id="261" r:id="rId9"/>
    <p:sldId id="262" r:id="rId10"/>
    <p:sldId id="304" r:id="rId11"/>
    <p:sldId id="307" r:id="rId12"/>
    <p:sldId id="308" r:id="rId13"/>
    <p:sldId id="266" r:id="rId14"/>
    <p:sldId id="263" r:id="rId15"/>
    <p:sldId id="264" r:id="rId16"/>
    <p:sldId id="267" r:id="rId17"/>
  </p:sldIdLst>
  <p:sldSz cx="14630400" cy="8229600"/>
  <p:notesSz cx="8229600" cy="14630400"/>
  <p:embeddedFontLst>
    <p:embeddedFont>
      <p:font typeface="Bahnschrift Condensed" panose="020B0502040204020203" pitchFamily="34" charset="0"/>
      <p:regular r:id="rId19"/>
      <p:bold r:id="rId20"/>
    </p:embeddedFont>
    <p:embeddedFont>
      <p:font typeface="Century Gothic" panose="020B0502020202020204" pitchFamily="34" charset="0"/>
      <p:regular r:id="rId21"/>
      <p:bold r:id="rId22"/>
      <p:italic r:id="rId23"/>
      <p:boldItalic r:id="rId24"/>
    </p:embeddedFont>
    <p:embeddedFont>
      <p:font typeface="Computer Says No" panose="020B0604020202020204" charset="0"/>
      <p:regular r:id="rId25"/>
    </p:embeddedFont>
    <p:embeddedFont>
      <p:font typeface="Epilogue" panose="020B0604020202020204" charset="0"/>
      <p:regular r:id="rId26"/>
    </p:embeddedFont>
    <p:embeddedFont>
      <p:font typeface="Fraunces Medium" panose="020B0604020202020204" charset="0"/>
      <p:regular r:id="rId27"/>
    </p:embeddedFont>
    <p:embeddedFont>
      <p:font typeface="Lora" pitchFamily="2" charset="0"/>
      <p:regular r:id="rId28"/>
      <p:bold r:id="rId29"/>
      <p:italic r:id="rId30"/>
      <p:boldItalic r:id="rId31"/>
    </p:embeddedFont>
    <p:embeddedFont>
      <p:font typeface="Source Sans Pro" panose="020B0503030403020204" pitchFamily="34" charset="0"/>
      <p:regular r:id="rId32"/>
      <p:bold r:id="rId33"/>
      <p:italic r:id="rId34"/>
      <p:boldItalic r:id="rId35"/>
    </p:embeddedFont>
    <p:embeddedFont>
      <p:font typeface="Wingdings 3" panose="05040102010807070707" pitchFamily="18" charset="2"/>
      <p:regular r:id="rId3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5" d="100"/>
          <a:sy n="65" d="100"/>
        </p:scale>
        <p:origin x="83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heme" Target="theme/theme1.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65447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vi-VN"/>
              <a:t>Bấm để sửa kiểu tiêu đề Bản cái</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accent1"/>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vi-VN"/>
              <a:t>Bấm để chỉnh sửa kiểu tiêu đề phụ của Bản cái</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83199893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Ảnh Toàn cảnh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vi-VN"/>
              <a:t>Bấm biểu tượng để thêm hình ảnh</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3828325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êu đề và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vi-VN"/>
              <a:t>Bấm để sửa kiểu tiêu đề Bản cái</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4"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2327911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ích dẫn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vi-VN"/>
              <a:t>Bấm để sửa kiểu tiêu đề Bản cái</a:t>
            </a:r>
            <a:endParaRPr lang="en-US" dirty="0"/>
          </a:p>
        </p:txBody>
      </p:sp>
      <p:sp>
        <p:nvSpPr>
          <p:cNvPr id="14" name="Text Placeholder 3"/>
          <p:cNvSpPr>
            <a:spLocks noGrp="1"/>
          </p:cNvSpPr>
          <p:nvPr>
            <p:ph type="body" sz="half" idx="13"/>
          </p:nvPr>
        </p:nvSpPr>
        <p:spPr>
          <a:xfrm>
            <a:off x="2316481" y="4525409"/>
            <a:ext cx="8735579" cy="410609"/>
          </a:xfrm>
        </p:spPr>
        <p:txBody>
          <a:bodyPr anchor="t">
            <a:normAutofit/>
          </a:bodyPr>
          <a:lstStyle>
            <a:lvl1pPr marL="0" indent="0">
              <a:buNone/>
              <a:defRPr lang="en-US" sz="1680" b="0" i="0" kern="1200" cap="small" dirty="0">
                <a:solidFill>
                  <a:schemeClr val="accent1"/>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4"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
        <p:nvSpPr>
          <p:cNvPr id="9" name="TextBox 8"/>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14640" dirty="0"/>
              <a:t>“</a:t>
            </a:r>
          </a:p>
        </p:txBody>
      </p:sp>
      <p:sp>
        <p:nvSpPr>
          <p:cNvPr id="13" name="TextBox 12"/>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8435702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nh Thiếp">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vi-VN"/>
              <a:t>Bấm để sửa kiểu tiêu đề Bản cái</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accent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vi-VN"/>
              <a:t>Bấm để chỉnh sửa kiểu văn bản của Bản cái</a:t>
            </a:r>
          </a:p>
        </p:txBody>
      </p:sp>
      <p:sp>
        <p:nvSpPr>
          <p:cNvPr id="4"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97632304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ộ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vi-VN"/>
              <a:t>Bấm để sửa kiểu tiêu đề Bản cái</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vi-VN"/>
              <a:t>Bấm để chỉnh sửa kiểu văn bản của Bản cái</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vi-VN"/>
              <a:t>Bấm để chỉnh sửa kiểu văn bản của Bản cái</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vi-VN"/>
              <a:t>Bấm để chỉnh sửa kiểu văn bản của Bản cái</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cxnSp>
        <p:nvCxnSpPr>
          <p:cNvPr id="17" name="Straight Connector 16"/>
          <p:cNvCxnSpPr/>
          <p:nvPr/>
        </p:nvCxnSpPr>
        <p:spPr>
          <a:xfrm>
            <a:off x="4471370" y="2560320"/>
            <a:ext cx="0" cy="475488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1301682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ột Hình ản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vi-VN"/>
              <a:t>Bấm để sửa kiểu tiêu đề Bản cái</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vi-VN"/>
              <a:t>Bấm để chỉnh sửa kiểu văn bản của Bản cái</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vi-VN"/>
              <a:t>Bấm biểu tượng để thêm hình ảnh</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vi-VN"/>
              <a:t>Bấm để chỉnh sửa kiểu văn bản của Bản cái</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vi-VN"/>
              <a:t>Bấm biểu tượng để thêm hình ảnh</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vi-VN"/>
              <a:t>Bấm để chỉnh sửa kiểu văn bản của Bản cái</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vi-VN"/>
              <a:t>Bấm biểu tượng để thêm hình ảnh</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cxnSp>
        <p:nvCxnSpPr>
          <p:cNvPr id="17" name="Straight Connector 16"/>
          <p:cNvCxnSpPr/>
          <p:nvPr/>
        </p:nvCxnSpPr>
        <p:spPr>
          <a:xfrm>
            <a:off x="4471370" y="2560320"/>
            <a:ext cx="0" cy="475488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587975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Vertical Text Placeholder 2"/>
          <p:cNvSpPr>
            <a:spLocks noGrp="1"/>
          </p:cNvSpPr>
          <p:nvPr>
            <p:ph type="body" orient="vert" idx="1"/>
          </p:nvPr>
        </p:nvSpPr>
        <p:spPr/>
        <p:txBody>
          <a:bodyPr vert="eaVert" anchor="t" anchorCtr="0"/>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779970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vi-VN"/>
              <a:t>Bấm để sửa kiểu tiêu đề Bản cái</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5762193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12966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3854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1407950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50968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40894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839762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563951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319132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86447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6849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696144" y="7454309"/>
            <a:ext cx="3291840" cy="438150"/>
          </a:xfrm>
        </p:spPr>
        <p:txBody>
          <a:bodyPr/>
          <a:lstStyle>
            <a:lvl1pPr>
              <a:defRPr>
                <a:solidFill>
                  <a:schemeClr val="tx1"/>
                </a:solidFill>
                <a:latin typeface="Times New Roman" panose="02020603050405020304" pitchFamily="18" charset="0"/>
                <a:cs typeface="Times New Roman" panose="02020603050405020304" pitchFamily="18" charset="0"/>
              </a:defRPr>
            </a:lvl1pPr>
          </a:lstStyle>
          <a:p>
            <a:fld id="{2E031ED6-A15D-4D96-89F6-1DBDD479BE59}" type="datetime1">
              <a:rPr lang="en-US" smtClean="0"/>
              <a:t>11/24/2024</a:t>
            </a:fld>
            <a:endParaRPr lang="en-US" dirty="0"/>
          </a:p>
        </p:txBody>
      </p:sp>
      <p:sp>
        <p:nvSpPr>
          <p:cNvPr id="5" name="Footer Placeholder 4"/>
          <p:cNvSpPr>
            <a:spLocks noGrp="1"/>
          </p:cNvSpPr>
          <p:nvPr>
            <p:ph type="ftr" sz="quarter" idx="11"/>
          </p:nvPr>
        </p:nvSpPr>
        <p:spPr>
          <a:xfrm>
            <a:off x="4872138" y="7472710"/>
            <a:ext cx="4937760" cy="438150"/>
          </a:xfrm>
        </p:spPr>
        <p:txBody>
          <a:bodyPr/>
          <a:lstStyle>
            <a:lvl1pPr>
              <a:defRPr>
                <a:solidFill>
                  <a:schemeClr val="tx1"/>
                </a:solidFill>
                <a:latin typeface="Times New Roman" panose="02020603050405020304" pitchFamily="18" charset="0"/>
                <a:cs typeface="Times New Roman" panose="02020603050405020304" pitchFamily="18" charset="0"/>
              </a:defRPr>
            </a:lvl1pPr>
          </a:lstStyle>
          <a:p>
            <a:r>
              <a:rPr lang="en-US"/>
              <a:t>Design amplifier circuit for a magnetic sensor</a:t>
            </a:r>
            <a:endParaRPr lang="en-US" dirty="0"/>
          </a:p>
        </p:txBody>
      </p:sp>
      <p:sp>
        <p:nvSpPr>
          <p:cNvPr id="6" name="Slide Number Placeholder 5"/>
          <p:cNvSpPr>
            <a:spLocks noGrp="1"/>
          </p:cNvSpPr>
          <p:nvPr>
            <p:ph type="sldNum" sz="quarter" idx="12"/>
          </p:nvPr>
        </p:nvSpPr>
        <p:spPr>
          <a:xfrm>
            <a:off x="10707085" y="7459801"/>
            <a:ext cx="3291840" cy="438150"/>
          </a:xfrm>
        </p:spPr>
        <p:txBody>
          <a:bodyPr/>
          <a:lstStyle>
            <a:lvl1pPr>
              <a:defRPr>
                <a:solidFill>
                  <a:schemeClr val="tx1"/>
                </a:solidFill>
                <a:latin typeface="Times New Roman" panose="02020603050405020304" pitchFamily="18" charset="0"/>
                <a:cs typeface="Times New Roman" panose="02020603050405020304" pitchFamily="18" charset="0"/>
              </a:defRPr>
            </a:lvl1pPr>
          </a:lstStyle>
          <a:p>
            <a:r>
              <a:rPr lang="en-US" dirty="0"/>
              <a:t>1</a:t>
            </a:r>
          </a:p>
        </p:txBody>
      </p:sp>
      <p:sp>
        <p:nvSpPr>
          <p:cNvPr id="12" name="Title 1"/>
          <p:cNvSpPr>
            <a:spLocks noGrp="1"/>
          </p:cNvSpPr>
          <p:nvPr>
            <p:ph type="title" hasCustomPrompt="1"/>
          </p:nvPr>
        </p:nvSpPr>
        <p:spPr>
          <a:xfrm>
            <a:off x="722914" y="272593"/>
            <a:ext cx="9339841" cy="663947"/>
          </a:xfrm>
          <a:prstGeom prst="rect">
            <a:avLst/>
          </a:prstGeom>
        </p:spPr>
        <p:txBody>
          <a:bodyPr>
            <a:normAutofit/>
          </a:bodyPr>
          <a:lstStyle>
            <a:lvl1pPr algn="l">
              <a:defRPr sz="3360" b="0" baseline="0">
                <a:solidFill>
                  <a:srgbClr val="223771"/>
                </a:solidFill>
                <a:latin typeface="Times New Roman" panose="02020603050405020304" pitchFamily="18" charset="0"/>
                <a:cs typeface="Times New Roman" panose="02020603050405020304" pitchFamily="18" charset="0"/>
              </a:defRPr>
            </a:lvl1pPr>
          </a:lstStyle>
          <a:p>
            <a:r>
              <a:rPr lang="en-US" dirty="0"/>
              <a:t>CHỦ ĐỀ</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48868" y="166064"/>
            <a:ext cx="3278555" cy="660264"/>
          </a:xfrm>
          <a:prstGeom prst="rect">
            <a:avLst/>
          </a:prstGeom>
        </p:spPr>
      </p:pic>
      <p:sp>
        <p:nvSpPr>
          <p:cNvPr id="3" name="Text Placeholder 2"/>
          <p:cNvSpPr>
            <a:spLocks noGrp="1"/>
          </p:cNvSpPr>
          <p:nvPr>
            <p:ph type="body" sz="quarter" idx="13"/>
          </p:nvPr>
        </p:nvSpPr>
        <p:spPr>
          <a:xfrm>
            <a:off x="735823" y="1445827"/>
            <a:ext cx="8313511" cy="5486401"/>
          </a:xfrm>
          <a:prstGeom prst="rect">
            <a:avLst/>
          </a:prstGeom>
        </p:spPr>
        <p:txBody>
          <a:bodyPr/>
          <a:lstStyle>
            <a:lvl1pPr marL="274320" indent="-274320">
              <a:lnSpc>
                <a:spcPct val="100000"/>
              </a:lnSpc>
              <a:buFont typeface="Wingdings" panose="05000000000000000000" pitchFamily="2" charset="2"/>
              <a:buChar char="Ø"/>
              <a:defRPr sz="3360" strike="noStrike">
                <a:solidFill>
                  <a:schemeClr val="tx1"/>
                </a:solidFill>
                <a:latin typeface="Times New Roman" panose="02020603050405020304" pitchFamily="18" charset="0"/>
                <a:cs typeface="Times New Roman" panose="02020603050405020304" pitchFamily="18" charset="0"/>
              </a:defRPr>
            </a:lvl1pPr>
            <a:lvl2pPr marL="822960" indent="-274320">
              <a:lnSpc>
                <a:spcPct val="100000"/>
              </a:lnSpc>
              <a:buFont typeface="Wingdings" panose="05000000000000000000" pitchFamily="2" charset="2"/>
              <a:buChar char="q"/>
              <a:defRPr sz="2880" strike="noStrike">
                <a:solidFill>
                  <a:schemeClr val="tx1"/>
                </a:solidFill>
                <a:latin typeface="Times New Roman" panose="02020603050405020304" pitchFamily="18" charset="0"/>
                <a:cs typeface="Times New Roman" panose="02020603050405020304" pitchFamily="18" charset="0"/>
              </a:defRPr>
            </a:lvl2pPr>
            <a:lvl3pPr marL="1508760" indent="-411480">
              <a:lnSpc>
                <a:spcPct val="100000"/>
              </a:lnSpc>
              <a:buFont typeface="Wingdings" panose="05000000000000000000" pitchFamily="2" charset="2"/>
              <a:buChar char="v"/>
              <a:defRPr sz="2400" strike="noStrike">
                <a:solidFill>
                  <a:schemeClr val="tx1"/>
                </a:solidFill>
                <a:latin typeface="Times New Roman" panose="02020603050405020304" pitchFamily="18" charset="0"/>
                <a:cs typeface="Times New Roman" panose="02020603050405020304" pitchFamily="18" charset="0"/>
              </a:defRPr>
            </a:lvl3pPr>
            <a:lvl4pPr>
              <a:lnSpc>
                <a:spcPct val="100000"/>
              </a:lnSpc>
              <a:defRPr sz="2160" strike="noStrike">
                <a:solidFill>
                  <a:schemeClr val="tx1"/>
                </a:solidFill>
                <a:latin typeface="Times New Roman" panose="02020603050405020304" pitchFamily="18" charset="0"/>
                <a:cs typeface="Times New Roman" panose="02020603050405020304" pitchFamily="18" charset="0"/>
              </a:defRPr>
            </a:lvl4pPr>
            <a:lvl5pPr>
              <a:lnSpc>
                <a:spcPct val="100000"/>
              </a:lnSpc>
              <a:defRPr sz="2160" strike="noStrike">
                <a:solidFill>
                  <a:schemeClr val="tx1"/>
                </a:solidFill>
                <a:latin typeface="Times New Roman" panose="02020603050405020304" pitchFamily="18" charset="0"/>
                <a:cs typeface="Times New Roman" panose="02020603050405020304" pitchFamily="18" charset="0"/>
              </a:defRPr>
            </a:lvl5pPr>
          </a:lstStyle>
          <a:p>
            <a:pPr lvl="0"/>
            <a:r>
              <a:rPr lang="en-US" dirty="0"/>
              <a:t>Edit Master text styles</a:t>
            </a:r>
          </a:p>
          <a:p>
            <a:pPr lvl="1"/>
            <a:r>
              <a:rPr lang="en-US" dirty="0"/>
              <a:t>Second level</a:t>
            </a:r>
          </a:p>
          <a:p>
            <a:pPr lvl="2"/>
            <a:r>
              <a:rPr lang="en-US" dirty="0"/>
              <a:t>Third level</a:t>
            </a:r>
          </a:p>
        </p:txBody>
      </p:sp>
      <p:sp>
        <p:nvSpPr>
          <p:cNvPr id="9" name="Picture Placeholder 8"/>
          <p:cNvSpPr>
            <a:spLocks noGrp="1"/>
          </p:cNvSpPr>
          <p:nvPr>
            <p:ph type="pic" sz="quarter" idx="14"/>
          </p:nvPr>
        </p:nvSpPr>
        <p:spPr>
          <a:xfrm>
            <a:off x="9875520" y="1445827"/>
            <a:ext cx="4027663" cy="5486400"/>
          </a:xfrm>
          <a:prstGeom prst="rect">
            <a:avLst/>
          </a:prstGeom>
        </p:spPr>
        <p:txBody>
          <a:bodyPr/>
          <a:lstStyle>
            <a:lvl1pPr>
              <a:defRPr>
                <a:latin typeface="Times New Roman" panose="02020603050405020304" pitchFamily="18" charset="0"/>
                <a:cs typeface="Times New Roman" panose="02020603050405020304" pitchFamily="18" charset="0"/>
              </a:defRPr>
            </a:lvl1pPr>
          </a:lstStyle>
          <a:p>
            <a:endParaRPr lang="en-US" dirty="0"/>
          </a:p>
        </p:txBody>
      </p:sp>
    </p:spTree>
    <p:extLst>
      <p:ext uri="{BB962C8B-B14F-4D97-AF65-F5344CB8AC3E}">
        <p14:creationId xmlns:p14="http://schemas.microsoft.com/office/powerpoint/2010/main" val="380988908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vi-VN"/>
              <a:t>Bấm để sửa kiểu tiêu đề Bản cái</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accent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vi-VN"/>
              <a:t>Bấm để chỉnh sửa kiểu văn bản của Bản cái</a:t>
            </a:r>
          </a:p>
        </p:txBody>
      </p:sp>
      <p:sp>
        <p:nvSpPr>
          <p:cNvPr id="4" name="Date Placeholder 3"/>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5099047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7068818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vi-VN"/>
              <a:t>Bấm để sửa kiểu tiêu đề Bản cái</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vi-VN"/>
              <a:t>Bấm để chỉnh sửa kiểu văn bản của Bản cái</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vi-VN"/>
              <a:t>Bấm để chỉnh sửa kiểu văn bản của Bản cái</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96343032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7" name="Date Placeholder 2"/>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97324526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1600224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4081277" cy="1737360"/>
          </a:xfrm>
        </p:spPr>
        <p:txBody>
          <a:bodyPr anchor="b"/>
          <a:lstStyle>
            <a:lvl1pPr algn="l">
              <a:defRPr sz="2880" b="0"/>
            </a:lvl1pPr>
          </a:lstStyle>
          <a:p>
            <a:r>
              <a:rPr lang="vi-VN"/>
              <a:t>Bấm để sửa kiểu tiêu đề Bản cái</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Text Placeholder 3"/>
          <p:cNvSpPr>
            <a:spLocks noGrp="1"/>
          </p:cNvSpPr>
          <p:nvPr>
            <p:ph type="body" sz="half" idx="2"/>
          </p:nvPr>
        </p:nvSpPr>
        <p:spPr>
          <a:xfrm>
            <a:off x="1385945"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7" name="Date Placeholder 4"/>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1507881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vi-VN"/>
              <a:t>Bấm biểu tượng để thêm hình ảnh</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C764DE79-268F-4C1A-8933-263129D2AF90}" type="datetimeFigureOut">
              <a:rPr lang="en-US" smtClean="0"/>
              <a:t>11/24/2024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5399648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5.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9">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30">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31">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32">
            <a:extLst>
              <a:ext uri="{28A0092B-C50C-407E-A947-70E740481C1C}">
                <a14:useLocalDpi xmlns:a14="http://schemas.microsoft.com/office/drawing/2010/main" val="0"/>
              </a:ext>
            </a:extLst>
          </a:blip>
          <a:srcRect b="23320"/>
          <a:stretch/>
        </p:blipFill>
        <p:spPr>
          <a:xfrm>
            <a:off x="1033081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vi-VN"/>
              <a:t>Bấm để sửa kiểu tiêu đề Bản cái</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C764DE79-268F-4C1A-8933-263129D2AF90}" type="datetimeFigureOut">
              <a:rPr lang="en-US" smtClean="0"/>
              <a:t>11/24/2024</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729207144"/>
      </p:ext>
    </p:extLst>
  </p:cSld>
  <p:clrMap bg1="dk1" tx1="lt1" bg2="dk2" tx2="lt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 id="2147483795" r:id="rId13"/>
    <p:sldLayoutId id="2147483796" r:id="rId14"/>
    <p:sldLayoutId id="2147483797" r:id="rId15"/>
    <p:sldLayoutId id="2147483798" r:id="rId16"/>
    <p:sldLayoutId id="2147483799" r:id="rId17"/>
    <p:sldLayoutId id="2147483800" r:id="rId18"/>
    <p:sldLayoutId id="2147483801" r:id="rId19"/>
    <p:sldLayoutId id="2147483802" r:id="rId20"/>
    <p:sldLayoutId id="2147483803" r:id="rId21"/>
    <p:sldLayoutId id="2147483804" r:id="rId22"/>
    <p:sldLayoutId id="2147483805" r:id="rId23"/>
    <p:sldLayoutId id="2147483806" r:id="rId24"/>
    <p:sldLayoutId id="2147483807" r:id="rId25"/>
    <p:sldLayoutId id="2147483808" r:id="rId26"/>
    <p:sldLayoutId id="2147483809" r:id="rId27"/>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7.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7.xml"/><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9.png"/><Relationship Id="rId2" Type="http://schemas.openxmlformats.org/officeDocument/2006/relationships/image" Target="../media/image1.jpeg"/><Relationship Id="rId1" Type="http://schemas.openxmlformats.org/officeDocument/2006/relationships/slideLayout" Target="../slideLayouts/slideLayout2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24.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25.xml"/><Relationship Id="rId5" Type="http://schemas.openxmlformats.org/officeDocument/2006/relationships/image" Target="../media/image36.png"/><Relationship Id="rId4" Type="http://schemas.openxmlformats.org/officeDocument/2006/relationships/image" Target="../media/image35.png"/></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4.xm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011204"/>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Reinforcement Learning for Multi-Agent Maze Solving</a:t>
            </a:r>
            <a:endParaRPr lang="en-US" sz="4450" dirty="0"/>
          </a:p>
        </p:txBody>
      </p:sp>
      <p:sp>
        <p:nvSpPr>
          <p:cNvPr id="4" name="Text 1"/>
          <p:cNvSpPr/>
          <p:nvPr/>
        </p:nvSpPr>
        <p:spPr>
          <a:xfrm>
            <a:off x="6280190" y="4477703"/>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This presentation explores the application of Reinforcement Learning to solve a multi-agent maze-solving problem, showcasing the benefits of cooperation and dynamic goal selection.</a:t>
            </a:r>
            <a:endParaRPr lang="en-US" sz="1750" dirty="0"/>
          </a:p>
        </p:txBody>
      </p:sp>
      <p:sp>
        <p:nvSpPr>
          <p:cNvPr id="7" name="Text 3"/>
          <p:cNvSpPr/>
          <p:nvPr/>
        </p:nvSpPr>
        <p:spPr>
          <a:xfrm>
            <a:off x="6756440" y="5821561"/>
            <a:ext cx="2593896" cy="396835"/>
          </a:xfrm>
          <a:prstGeom prst="rect">
            <a:avLst/>
          </a:prstGeom>
          <a:noFill/>
          <a:ln/>
        </p:spPr>
        <p:txBody>
          <a:bodyPr wrap="none" lIns="0" tIns="0" rIns="0" bIns="0" rtlCol="0" anchor="t"/>
          <a:lstStyle/>
          <a:p>
            <a:pPr marL="0" indent="0" algn="l">
              <a:lnSpc>
                <a:spcPts val="3100"/>
              </a:lnSpc>
              <a:buNone/>
            </a:pP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F517-2BDE-020B-889C-7A19542A47A4}"/>
              </a:ext>
            </a:extLst>
          </p:cNvPr>
          <p:cNvSpPr>
            <a:spLocks noGrp="1"/>
          </p:cNvSpPr>
          <p:nvPr>
            <p:ph type="title"/>
          </p:nvPr>
        </p:nvSpPr>
        <p:spPr>
          <a:xfrm>
            <a:off x="722914" y="272592"/>
            <a:ext cx="9339841" cy="938200"/>
          </a:xfrm>
        </p:spPr>
        <p:txBody>
          <a:bodyPr>
            <a:normAutofit/>
          </a:bodyPr>
          <a:lstStyle/>
          <a:p>
            <a:r>
              <a:rPr lang="en-US" sz="4800" dirty="0">
                <a:solidFill>
                  <a:srgbClr val="FF0000"/>
                </a:solidFill>
                <a:latin typeface="Bahnschrift Condensed" panose="020B0502040204020203" pitchFamily="34" charset="0"/>
              </a:rPr>
              <a:t>Q-Learning</a:t>
            </a:r>
          </a:p>
        </p:txBody>
      </p:sp>
      <p:pic>
        <p:nvPicPr>
          <p:cNvPr id="4" name="Hình ảnh 3" descr="Ảnh có chứa văn bản, hàng, Sơ đồ, biểu đồ&#10;&#10;Mô tả được tạo tự động">
            <a:extLst>
              <a:ext uri="{FF2B5EF4-FFF2-40B4-BE49-F238E27FC236}">
                <a16:creationId xmlns:a16="http://schemas.microsoft.com/office/drawing/2014/main" id="{EF1E4A04-29B0-1AC5-44CD-BE76D78D3D75}"/>
              </a:ext>
            </a:extLst>
          </p:cNvPr>
          <p:cNvPicPr>
            <a:picLocks noChangeAspect="1"/>
          </p:cNvPicPr>
          <p:nvPr/>
        </p:nvPicPr>
        <p:blipFill>
          <a:blip r:embed="rId2"/>
          <a:stretch>
            <a:fillRect/>
          </a:stretch>
        </p:blipFill>
        <p:spPr>
          <a:xfrm>
            <a:off x="1180114" y="1313662"/>
            <a:ext cx="5127960" cy="2795221"/>
          </a:xfrm>
          <a:prstGeom prst="rect">
            <a:avLst/>
          </a:prstGeom>
        </p:spPr>
      </p:pic>
      <p:sp>
        <p:nvSpPr>
          <p:cNvPr id="5" name="Hộp Văn bản 4">
            <a:extLst>
              <a:ext uri="{FF2B5EF4-FFF2-40B4-BE49-F238E27FC236}">
                <a16:creationId xmlns:a16="http://schemas.microsoft.com/office/drawing/2014/main" id="{7BB9030C-A04E-6DEF-534F-01BA1684BDE0}"/>
              </a:ext>
            </a:extLst>
          </p:cNvPr>
          <p:cNvSpPr txBox="1"/>
          <p:nvPr/>
        </p:nvSpPr>
        <p:spPr>
          <a:xfrm>
            <a:off x="3347190" y="4397381"/>
            <a:ext cx="793807" cy="369332"/>
          </a:xfrm>
          <a:prstGeom prst="rect">
            <a:avLst/>
          </a:prstGeom>
          <a:noFill/>
        </p:spPr>
        <p:txBody>
          <a:bodyPr wrap="none" rtlCol="0">
            <a:spAutoFit/>
          </a:bodyPr>
          <a:lstStyle/>
          <a:p>
            <a:r>
              <a:rPr lang="en-US" b="1"/>
              <a:t>e=0.1</a:t>
            </a:r>
          </a:p>
        </p:txBody>
      </p:sp>
      <p:pic>
        <p:nvPicPr>
          <p:cNvPr id="8" name="Hình ảnh 7" descr="Ảnh có chứa văn bản, hàng, biểu đồ, Sơ đồ&#10;&#10;Mô tả được tạo tự động">
            <a:extLst>
              <a:ext uri="{FF2B5EF4-FFF2-40B4-BE49-F238E27FC236}">
                <a16:creationId xmlns:a16="http://schemas.microsoft.com/office/drawing/2014/main" id="{C91D0846-E75E-024C-327F-869CAF0C9B79}"/>
              </a:ext>
            </a:extLst>
          </p:cNvPr>
          <p:cNvPicPr>
            <a:picLocks noChangeAspect="1"/>
          </p:cNvPicPr>
          <p:nvPr/>
        </p:nvPicPr>
        <p:blipFill>
          <a:blip r:embed="rId3"/>
          <a:stretch>
            <a:fillRect/>
          </a:stretch>
        </p:blipFill>
        <p:spPr>
          <a:xfrm>
            <a:off x="7534656" y="1313662"/>
            <a:ext cx="5282584" cy="2879506"/>
          </a:xfrm>
          <a:prstGeom prst="rect">
            <a:avLst/>
          </a:prstGeom>
        </p:spPr>
      </p:pic>
      <p:sp>
        <p:nvSpPr>
          <p:cNvPr id="9" name="Hộp Văn bản 8">
            <a:extLst>
              <a:ext uri="{FF2B5EF4-FFF2-40B4-BE49-F238E27FC236}">
                <a16:creationId xmlns:a16="http://schemas.microsoft.com/office/drawing/2014/main" id="{10DA4BD7-C5BF-FBDA-8AC9-0234B177DF05}"/>
              </a:ext>
            </a:extLst>
          </p:cNvPr>
          <p:cNvSpPr txBox="1"/>
          <p:nvPr/>
        </p:nvSpPr>
        <p:spPr>
          <a:xfrm>
            <a:off x="10062755" y="4397381"/>
            <a:ext cx="793807" cy="369332"/>
          </a:xfrm>
          <a:prstGeom prst="rect">
            <a:avLst/>
          </a:prstGeom>
          <a:noFill/>
        </p:spPr>
        <p:txBody>
          <a:bodyPr wrap="none" rtlCol="0">
            <a:spAutoFit/>
          </a:bodyPr>
          <a:lstStyle/>
          <a:p>
            <a:r>
              <a:rPr lang="en-US" b="1"/>
              <a:t>e=0.5</a:t>
            </a:r>
          </a:p>
        </p:txBody>
      </p:sp>
      <p:pic>
        <p:nvPicPr>
          <p:cNvPr id="11" name="Hình ảnh 10" descr="Ảnh có chứa văn bản, hàng, Sơ đồ, biểu đồ&#10;&#10;Mô tả được tạo tự động">
            <a:extLst>
              <a:ext uri="{FF2B5EF4-FFF2-40B4-BE49-F238E27FC236}">
                <a16:creationId xmlns:a16="http://schemas.microsoft.com/office/drawing/2014/main" id="{83CDD424-36E8-C416-4514-3B4FAEC0EB53}"/>
              </a:ext>
            </a:extLst>
          </p:cNvPr>
          <p:cNvPicPr>
            <a:picLocks noChangeAspect="1"/>
          </p:cNvPicPr>
          <p:nvPr/>
        </p:nvPicPr>
        <p:blipFill>
          <a:blip r:embed="rId4"/>
          <a:stretch>
            <a:fillRect/>
          </a:stretch>
        </p:blipFill>
        <p:spPr>
          <a:xfrm>
            <a:off x="4460584" y="4766713"/>
            <a:ext cx="5282584" cy="2854048"/>
          </a:xfrm>
          <a:prstGeom prst="rect">
            <a:avLst/>
          </a:prstGeom>
        </p:spPr>
      </p:pic>
      <p:sp>
        <p:nvSpPr>
          <p:cNvPr id="12" name="Hộp Văn bản 11">
            <a:extLst>
              <a:ext uri="{FF2B5EF4-FFF2-40B4-BE49-F238E27FC236}">
                <a16:creationId xmlns:a16="http://schemas.microsoft.com/office/drawing/2014/main" id="{0187531B-811B-BCBA-02ED-F9C5A9EB950C}"/>
              </a:ext>
            </a:extLst>
          </p:cNvPr>
          <p:cNvSpPr txBox="1"/>
          <p:nvPr/>
        </p:nvSpPr>
        <p:spPr>
          <a:xfrm>
            <a:off x="6387297" y="7696145"/>
            <a:ext cx="795411" cy="369332"/>
          </a:xfrm>
          <a:prstGeom prst="rect">
            <a:avLst/>
          </a:prstGeom>
          <a:noFill/>
        </p:spPr>
        <p:txBody>
          <a:bodyPr wrap="none" rtlCol="0">
            <a:spAutoFit/>
          </a:bodyPr>
          <a:lstStyle/>
          <a:p>
            <a:r>
              <a:rPr lang="en-US" b="1"/>
              <a:t>e=0.9</a:t>
            </a:r>
          </a:p>
        </p:txBody>
      </p:sp>
    </p:spTree>
    <p:extLst>
      <p:ext uri="{BB962C8B-B14F-4D97-AF65-F5344CB8AC3E}">
        <p14:creationId xmlns:p14="http://schemas.microsoft.com/office/powerpoint/2010/main" val="1739817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F517-2BDE-020B-889C-7A19542A47A4}"/>
              </a:ext>
            </a:extLst>
          </p:cNvPr>
          <p:cNvSpPr>
            <a:spLocks noGrp="1"/>
          </p:cNvSpPr>
          <p:nvPr>
            <p:ph type="title"/>
          </p:nvPr>
        </p:nvSpPr>
        <p:spPr>
          <a:xfrm>
            <a:off x="722914" y="272592"/>
            <a:ext cx="9339841" cy="938200"/>
          </a:xfrm>
        </p:spPr>
        <p:txBody>
          <a:bodyPr>
            <a:normAutofit/>
          </a:bodyPr>
          <a:lstStyle/>
          <a:p>
            <a:r>
              <a:rPr lang="en-US" sz="4800">
                <a:solidFill>
                  <a:srgbClr val="FF0000"/>
                </a:solidFill>
                <a:latin typeface="Bahnschrift Condensed" panose="020B0502040204020203" pitchFamily="34" charset="0"/>
              </a:rPr>
              <a:t>SARSA</a:t>
            </a:r>
            <a:endParaRPr lang="en-US" sz="4800" dirty="0">
              <a:solidFill>
                <a:srgbClr val="FF0000"/>
              </a:solidFill>
              <a:latin typeface="Bahnschrift Condensed" panose="020B0502040204020203" pitchFamily="34" charset="0"/>
            </a:endParaRPr>
          </a:p>
        </p:txBody>
      </p:sp>
      <p:pic>
        <p:nvPicPr>
          <p:cNvPr id="4" name="Hình ảnh 3" descr="Ảnh có chứa văn bản, hàng, Sơ đồ, biểu đồ&#10;&#10;Mô tả được tạo tự động">
            <a:extLst>
              <a:ext uri="{FF2B5EF4-FFF2-40B4-BE49-F238E27FC236}">
                <a16:creationId xmlns:a16="http://schemas.microsoft.com/office/drawing/2014/main" id="{EDA92E58-922B-2F3A-73F8-947B2337C8B8}"/>
              </a:ext>
            </a:extLst>
          </p:cNvPr>
          <p:cNvPicPr>
            <a:picLocks noChangeAspect="1"/>
          </p:cNvPicPr>
          <p:nvPr/>
        </p:nvPicPr>
        <p:blipFill>
          <a:blip r:embed="rId2"/>
          <a:stretch>
            <a:fillRect/>
          </a:stretch>
        </p:blipFill>
        <p:spPr>
          <a:xfrm>
            <a:off x="937453" y="1225640"/>
            <a:ext cx="4780595" cy="2605874"/>
          </a:xfrm>
          <a:prstGeom prst="rect">
            <a:avLst/>
          </a:prstGeom>
        </p:spPr>
      </p:pic>
      <p:pic>
        <p:nvPicPr>
          <p:cNvPr id="7" name="Hình ảnh 6" descr="Ảnh có chứa văn bản, hàng, Sơ đồ, biểu đồ&#10;&#10;Mô tả được tạo tự động">
            <a:extLst>
              <a:ext uri="{FF2B5EF4-FFF2-40B4-BE49-F238E27FC236}">
                <a16:creationId xmlns:a16="http://schemas.microsoft.com/office/drawing/2014/main" id="{C7E31040-AE52-21C2-0D79-1224A370C1BE}"/>
              </a:ext>
            </a:extLst>
          </p:cNvPr>
          <p:cNvPicPr>
            <a:picLocks noChangeAspect="1"/>
          </p:cNvPicPr>
          <p:nvPr/>
        </p:nvPicPr>
        <p:blipFill>
          <a:blip r:embed="rId3"/>
          <a:stretch>
            <a:fillRect/>
          </a:stretch>
        </p:blipFill>
        <p:spPr>
          <a:xfrm>
            <a:off x="8390940" y="1225640"/>
            <a:ext cx="4744399" cy="2586145"/>
          </a:xfrm>
          <a:prstGeom prst="rect">
            <a:avLst/>
          </a:prstGeom>
        </p:spPr>
      </p:pic>
      <p:pic>
        <p:nvPicPr>
          <p:cNvPr id="9" name="Hình ảnh 8" descr="Ảnh có chứa văn bản, hàng, Sơ đồ, biểu đồ&#10;&#10;Mô tả được tạo tự động">
            <a:extLst>
              <a:ext uri="{FF2B5EF4-FFF2-40B4-BE49-F238E27FC236}">
                <a16:creationId xmlns:a16="http://schemas.microsoft.com/office/drawing/2014/main" id="{A8A7CE1D-0512-5E27-DA83-442AEAB8F1F6}"/>
              </a:ext>
            </a:extLst>
          </p:cNvPr>
          <p:cNvPicPr>
            <a:picLocks noChangeAspect="1"/>
          </p:cNvPicPr>
          <p:nvPr/>
        </p:nvPicPr>
        <p:blipFill>
          <a:blip r:embed="rId4"/>
          <a:stretch>
            <a:fillRect/>
          </a:stretch>
        </p:blipFill>
        <p:spPr>
          <a:xfrm>
            <a:off x="4622766" y="4390824"/>
            <a:ext cx="5035011" cy="2744555"/>
          </a:xfrm>
          <a:prstGeom prst="rect">
            <a:avLst/>
          </a:prstGeom>
        </p:spPr>
      </p:pic>
      <p:sp>
        <p:nvSpPr>
          <p:cNvPr id="13" name="Hộp Văn bản 12">
            <a:extLst>
              <a:ext uri="{FF2B5EF4-FFF2-40B4-BE49-F238E27FC236}">
                <a16:creationId xmlns:a16="http://schemas.microsoft.com/office/drawing/2014/main" id="{47B6E2D0-88B3-ABDE-A8DF-3B795CD6FD16}"/>
              </a:ext>
            </a:extLst>
          </p:cNvPr>
          <p:cNvSpPr txBox="1"/>
          <p:nvPr/>
        </p:nvSpPr>
        <p:spPr>
          <a:xfrm>
            <a:off x="2919046" y="3969326"/>
            <a:ext cx="7315200" cy="369332"/>
          </a:xfrm>
          <a:prstGeom prst="rect">
            <a:avLst/>
          </a:prstGeom>
          <a:noFill/>
        </p:spPr>
        <p:txBody>
          <a:bodyPr wrap="square">
            <a:spAutoFit/>
          </a:bodyPr>
          <a:lstStyle/>
          <a:p>
            <a:r>
              <a:rPr lang="en-US" b="1"/>
              <a:t>e=0.1</a:t>
            </a:r>
          </a:p>
        </p:txBody>
      </p:sp>
      <p:sp>
        <p:nvSpPr>
          <p:cNvPr id="17" name="Hộp Văn bản 16">
            <a:extLst>
              <a:ext uri="{FF2B5EF4-FFF2-40B4-BE49-F238E27FC236}">
                <a16:creationId xmlns:a16="http://schemas.microsoft.com/office/drawing/2014/main" id="{0905EB14-6793-EDF0-4BD3-CC12EF93C9EC}"/>
              </a:ext>
            </a:extLst>
          </p:cNvPr>
          <p:cNvSpPr txBox="1"/>
          <p:nvPr/>
        </p:nvSpPr>
        <p:spPr>
          <a:xfrm>
            <a:off x="10515600" y="3969326"/>
            <a:ext cx="7315200" cy="369332"/>
          </a:xfrm>
          <a:prstGeom prst="rect">
            <a:avLst/>
          </a:prstGeom>
          <a:noFill/>
        </p:spPr>
        <p:txBody>
          <a:bodyPr wrap="square">
            <a:spAutoFit/>
          </a:bodyPr>
          <a:lstStyle/>
          <a:p>
            <a:r>
              <a:rPr lang="en-US" b="1"/>
              <a:t>e=0.5</a:t>
            </a:r>
          </a:p>
        </p:txBody>
      </p:sp>
      <p:sp>
        <p:nvSpPr>
          <p:cNvPr id="21" name="Hộp Văn bản 20">
            <a:extLst>
              <a:ext uri="{FF2B5EF4-FFF2-40B4-BE49-F238E27FC236}">
                <a16:creationId xmlns:a16="http://schemas.microsoft.com/office/drawing/2014/main" id="{0D666B39-4012-436A-8C3F-FF79779D5813}"/>
              </a:ext>
            </a:extLst>
          </p:cNvPr>
          <p:cNvSpPr txBox="1"/>
          <p:nvPr/>
        </p:nvSpPr>
        <p:spPr>
          <a:xfrm>
            <a:off x="6778869" y="7376719"/>
            <a:ext cx="8915400" cy="369332"/>
          </a:xfrm>
          <a:prstGeom prst="rect">
            <a:avLst/>
          </a:prstGeom>
          <a:noFill/>
        </p:spPr>
        <p:txBody>
          <a:bodyPr wrap="square">
            <a:spAutoFit/>
          </a:bodyPr>
          <a:lstStyle/>
          <a:p>
            <a:r>
              <a:rPr lang="en-US" b="1"/>
              <a:t>e=0.9</a:t>
            </a:r>
          </a:p>
        </p:txBody>
      </p:sp>
    </p:spTree>
    <p:extLst>
      <p:ext uri="{BB962C8B-B14F-4D97-AF65-F5344CB8AC3E}">
        <p14:creationId xmlns:p14="http://schemas.microsoft.com/office/powerpoint/2010/main" val="3456417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3203622"/>
            <a:ext cx="4844414" cy="5025978"/>
          </a:xfrm>
          <a:prstGeom prst="rect">
            <a:avLst/>
          </a:prstGeom>
        </p:spPr>
      </p:pic>
      <p:pic>
        <p:nvPicPr>
          <p:cNvPr id="11" name="Picture 10">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3470816"/>
            <a:ext cx="1826894" cy="2838544"/>
          </a:xfrm>
          <a:prstGeom prst="rect">
            <a:avLst/>
          </a:prstGeom>
        </p:spPr>
      </p:pic>
      <p:sp>
        <p:nvSpPr>
          <p:cNvPr id="13" name="Oval 12">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30814" y="2011680"/>
            <a:ext cx="3383280" cy="338328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5" name="Picture 14">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9599294" y="0"/>
            <a:ext cx="1924064" cy="1369688"/>
          </a:xfrm>
          <a:prstGeom prst="rect">
            <a:avLst/>
          </a:prstGeom>
        </p:spPr>
      </p:pic>
      <p:pic>
        <p:nvPicPr>
          <p:cNvPr id="17" name="Picture 16">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10330814" y="7315200"/>
            <a:ext cx="1192481" cy="914400"/>
          </a:xfrm>
          <a:prstGeom prst="rect">
            <a:avLst/>
          </a:prstGeom>
        </p:spPr>
      </p:pic>
      <p:sp>
        <p:nvSpPr>
          <p:cNvPr id="19" name="Rectangle 18">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D13F517-2BDE-020B-889C-7A19542A47A4}"/>
              </a:ext>
            </a:extLst>
          </p:cNvPr>
          <p:cNvSpPr>
            <a:spLocks noGrp="1"/>
          </p:cNvSpPr>
          <p:nvPr>
            <p:ph type="title"/>
          </p:nvPr>
        </p:nvSpPr>
        <p:spPr>
          <a:xfrm>
            <a:off x="9830310" y="1591056"/>
            <a:ext cx="4022850" cy="3679808"/>
          </a:xfrm>
        </p:spPr>
        <p:txBody>
          <a:bodyPr vert="horz" lIns="91440" tIns="45720" rIns="91440" bIns="45720" rtlCol="0" anchor="b">
            <a:normAutofit/>
          </a:bodyPr>
          <a:lstStyle/>
          <a:p>
            <a:pPr defTabSz="457200"/>
            <a:r>
              <a:rPr lang="en-US" sz="6500">
                <a:solidFill>
                  <a:schemeClr val="tx2"/>
                </a:solidFill>
                <a:latin typeface="+mj-lt"/>
                <a:cs typeface="+mj-cs"/>
              </a:rPr>
              <a:t>Monte carlo</a:t>
            </a:r>
          </a:p>
        </p:txBody>
      </p:sp>
      <p:sp>
        <p:nvSpPr>
          <p:cNvPr id="21" name="Rectangle 20">
            <a:extLst>
              <a:ext uri="{FF2B5EF4-FFF2-40B4-BE49-F238E27FC236}">
                <a16:creationId xmlns:a16="http://schemas.microsoft.com/office/drawing/2014/main" id="{4C1E981B-F06E-48B4-9275-F4B261AFCA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588548" cy="8229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36">
            <a:extLst>
              <a:ext uri="{FF2B5EF4-FFF2-40B4-BE49-F238E27FC236}">
                <a16:creationId xmlns:a16="http://schemas.microsoft.com/office/drawing/2014/main" id="{312E2C24-0CD2-4071-8CE2-B059993A9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956417" y="-1"/>
            <a:ext cx="671366" cy="4451570"/>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5" name="Freeform 5">
            <a:extLst>
              <a:ext uri="{FF2B5EF4-FFF2-40B4-BE49-F238E27FC236}">
                <a16:creationId xmlns:a16="http://schemas.microsoft.com/office/drawing/2014/main" id="{24F1DC13-C830-4B86-A9C6-927F5C55DB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400000" flipH="1">
            <a:off x="4450315" y="3307970"/>
            <a:ext cx="8229600" cy="16136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txBody>
          <a:bodyPr/>
          <a:lstStyle/>
          <a:p>
            <a:endParaRPr lang="en-US"/>
          </a:p>
        </p:txBody>
      </p:sp>
      <p:pic>
        <p:nvPicPr>
          <p:cNvPr id="4" name="Hình ảnh 3" descr="Ảnh có chứa văn bản, hàng, biểu đồ, Sơ đồ&#10;&#10;Mô tả được tạo tự động">
            <a:extLst>
              <a:ext uri="{FF2B5EF4-FFF2-40B4-BE49-F238E27FC236}">
                <a16:creationId xmlns:a16="http://schemas.microsoft.com/office/drawing/2014/main" id="{1F2853B1-97C3-EBE6-D2F4-1D6C8E1469A3}"/>
              </a:ext>
            </a:extLst>
          </p:cNvPr>
          <p:cNvPicPr>
            <a:picLocks noChangeAspect="1"/>
          </p:cNvPicPr>
          <p:nvPr/>
        </p:nvPicPr>
        <p:blipFill>
          <a:blip r:embed="rId7"/>
          <a:stretch>
            <a:fillRect/>
          </a:stretch>
        </p:blipFill>
        <p:spPr>
          <a:xfrm>
            <a:off x="772624" y="1678369"/>
            <a:ext cx="7524795" cy="4872303"/>
          </a:xfrm>
          <a:prstGeom prst="rect">
            <a:avLst/>
          </a:prstGeom>
          <a:effectLst/>
        </p:spPr>
      </p:pic>
    </p:spTree>
    <p:extLst>
      <p:ext uri="{BB962C8B-B14F-4D97-AF65-F5344CB8AC3E}">
        <p14:creationId xmlns:p14="http://schemas.microsoft.com/office/powerpoint/2010/main" val="1868962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89227"/>
          </a:xfrm>
          <a:prstGeom prst="rect">
            <a:avLst/>
          </a:prstGeom>
        </p:spPr>
      </p:pic>
      <p:sp>
        <p:nvSpPr>
          <p:cNvPr id="3" name="Text 0"/>
          <p:cNvSpPr/>
          <p:nvPr/>
        </p:nvSpPr>
        <p:spPr>
          <a:xfrm>
            <a:off x="968693" y="2914769"/>
            <a:ext cx="9618702" cy="562094"/>
          </a:xfrm>
          <a:prstGeom prst="rect">
            <a:avLst/>
          </a:prstGeom>
          <a:noFill/>
          <a:ln/>
        </p:spPr>
        <p:txBody>
          <a:bodyPr wrap="none" lIns="0" tIns="0" rIns="0" bIns="0" rtlCol="0" anchor="t"/>
          <a:lstStyle/>
          <a:p>
            <a:pPr marL="0" indent="0">
              <a:lnSpc>
                <a:spcPts val="4400"/>
              </a:lnSpc>
              <a:buNone/>
            </a:pPr>
            <a:r>
              <a:rPr lang="en-US" sz="3500" dirty="0">
                <a:solidFill>
                  <a:srgbClr val="38512F"/>
                </a:solidFill>
                <a:latin typeface="Lora" pitchFamily="34" charset="0"/>
                <a:ea typeface="Lora" pitchFamily="34" charset="-122"/>
                <a:cs typeface="Lora" pitchFamily="34" charset="-120"/>
              </a:rPr>
              <a:t>Practical Implications and Future Applications</a:t>
            </a:r>
            <a:endParaRPr lang="en-US" sz="3500" dirty="0"/>
          </a:p>
        </p:txBody>
      </p:sp>
      <p:sp>
        <p:nvSpPr>
          <p:cNvPr id="4" name="Text 1"/>
          <p:cNvSpPr/>
          <p:nvPr/>
        </p:nvSpPr>
        <p:spPr>
          <a:xfrm>
            <a:off x="968693" y="3763566"/>
            <a:ext cx="12692896" cy="917258"/>
          </a:xfrm>
          <a:prstGeom prst="rect">
            <a:avLst/>
          </a:prstGeom>
          <a:noFill/>
          <a:ln/>
        </p:spPr>
        <p:txBody>
          <a:bodyPr wrap="square" lIns="0" tIns="0" rIns="0" bIns="0" rtlCol="0" anchor="t"/>
          <a:lstStyle/>
          <a:p>
            <a:pPr marL="0" indent="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The internal reward mechanism and shared Q-table approach offer significant potential for scalability and flexibility in multi-agent reinforcement learning systems. This methodology can be extended to more than two agents, with each managing its internal rewards independently while benefiting from a collective knowledge base.</a:t>
            </a:r>
            <a:endParaRPr lang="en-US" sz="1500" dirty="0"/>
          </a:p>
        </p:txBody>
      </p:sp>
      <p:pic>
        <p:nvPicPr>
          <p:cNvPr id="5" name="Image 1" descr="preencoded.png"/>
          <p:cNvPicPr>
            <a:picLocks noChangeAspect="1"/>
          </p:cNvPicPr>
          <p:nvPr/>
        </p:nvPicPr>
        <p:blipFill>
          <a:blip r:embed="rId4"/>
          <a:stretch>
            <a:fillRect/>
          </a:stretch>
        </p:blipFill>
        <p:spPr>
          <a:xfrm>
            <a:off x="968693" y="4895850"/>
            <a:ext cx="477798" cy="477798"/>
          </a:xfrm>
          <a:prstGeom prst="rect">
            <a:avLst/>
          </a:prstGeom>
        </p:spPr>
      </p:pic>
      <p:sp>
        <p:nvSpPr>
          <p:cNvPr id="6" name="Text 2"/>
          <p:cNvSpPr/>
          <p:nvPr/>
        </p:nvSpPr>
        <p:spPr>
          <a:xfrm>
            <a:off x="968693" y="5564743"/>
            <a:ext cx="2248614" cy="281107"/>
          </a:xfrm>
          <a:prstGeom prst="rect">
            <a:avLst/>
          </a:prstGeom>
          <a:noFill/>
          <a:ln/>
        </p:spPr>
        <p:txBody>
          <a:bodyPr wrap="none" lIns="0" tIns="0" rIns="0" bIns="0" rtlCol="0" anchor="t"/>
          <a:lstStyle/>
          <a:p>
            <a:pPr marL="0" indent="0" algn="l">
              <a:lnSpc>
                <a:spcPts val="2200"/>
              </a:lnSpc>
              <a:buNone/>
            </a:pPr>
            <a:r>
              <a:rPr lang="en-US" sz="1750" dirty="0">
                <a:solidFill>
                  <a:srgbClr val="3A3630"/>
                </a:solidFill>
                <a:latin typeface="Lora" pitchFamily="34" charset="0"/>
                <a:ea typeface="Lora" pitchFamily="34" charset="-122"/>
                <a:cs typeface="Lora" pitchFamily="34" charset="-120"/>
              </a:rPr>
              <a:t>Scalability</a:t>
            </a:r>
            <a:endParaRPr lang="en-US" sz="1750" dirty="0"/>
          </a:p>
        </p:txBody>
      </p:sp>
      <p:sp>
        <p:nvSpPr>
          <p:cNvPr id="7" name="Text 3"/>
          <p:cNvSpPr/>
          <p:nvPr/>
        </p:nvSpPr>
        <p:spPr>
          <a:xfrm>
            <a:off x="968693" y="5960507"/>
            <a:ext cx="4039791" cy="917258"/>
          </a:xfrm>
          <a:prstGeom prst="rect">
            <a:avLst/>
          </a:prstGeom>
          <a:noFill/>
          <a:ln/>
        </p:spPr>
        <p:txBody>
          <a:bodyPr wrap="square" lIns="0" tIns="0" rIns="0" bIns="0" rtlCol="0" anchor="t"/>
          <a:lstStyle/>
          <a:p>
            <a:pPr marL="0" indent="0" algn="l">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Extendable to multiple agents, maintaining individual reward management and shared learning.</a:t>
            </a:r>
            <a:endParaRPr lang="en-US" sz="1500" dirty="0"/>
          </a:p>
        </p:txBody>
      </p:sp>
      <p:pic>
        <p:nvPicPr>
          <p:cNvPr id="8" name="Image 2" descr="preencoded.png"/>
          <p:cNvPicPr>
            <a:picLocks noChangeAspect="1"/>
          </p:cNvPicPr>
          <p:nvPr/>
        </p:nvPicPr>
        <p:blipFill>
          <a:blip r:embed="rId5"/>
          <a:stretch>
            <a:fillRect/>
          </a:stretch>
        </p:blipFill>
        <p:spPr>
          <a:xfrm>
            <a:off x="5295186" y="4895850"/>
            <a:ext cx="477798" cy="477798"/>
          </a:xfrm>
          <a:prstGeom prst="rect">
            <a:avLst/>
          </a:prstGeom>
        </p:spPr>
      </p:pic>
      <p:sp>
        <p:nvSpPr>
          <p:cNvPr id="9" name="Text 4"/>
          <p:cNvSpPr/>
          <p:nvPr/>
        </p:nvSpPr>
        <p:spPr>
          <a:xfrm>
            <a:off x="5295186" y="5564743"/>
            <a:ext cx="2248614" cy="281107"/>
          </a:xfrm>
          <a:prstGeom prst="rect">
            <a:avLst/>
          </a:prstGeom>
          <a:noFill/>
          <a:ln/>
        </p:spPr>
        <p:txBody>
          <a:bodyPr wrap="none" lIns="0" tIns="0" rIns="0" bIns="0" rtlCol="0" anchor="t"/>
          <a:lstStyle/>
          <a:p>
            <a:pPr marL="0" indent="0" algn="l">
              <a:lnSpc>
                <a:spcPts val="2200"/>
              </a:lnSpc>
              <a:buNone/>
            </a:pPr>
            <a:r>
              <a:rPr lang="en-US" sz="1750" dirty="0">
                <a:solidFill>
                  <a:srgbClr val="3A3630"/>
                </a:solidFill>
                <a:latin typeface="Lora" pitchFamily="34" charset="0"/>
                <a:ea typeface="Lora" pitchFamily="34" charset="-122"/>
                <a:cs typeface="Lora" pitchFamily="34" charset="-120"/>
              </a:rPr>
              <a:t>Flexibility</a:t>
            </a:r>
            <a:endParaRPr lang="en-US" sz="1750" dirty="0"/>
          </a:p>
        </p:txBody>
      </p:sp>
      <p:sp>
        <p:nvSpPr>
          <p:cNvPr id="10" name="Text 5"/>
          <p:cNvSpPr/>
          <p:nvPr/>
        </p:nvSpPr>
        <p:spPr>
          <a:xfrm>
            <a:off x="5295186" y="5960507"/>
            <a:ext cx="4039791" cy="611505"/>
          </a:xfrm>
          <a:prstGeom prst="rect">
            <a:avLst/>
          </a:prstGeom>
          <a:noFill/>
          <a:ln/>
        </p:spPr>
        <p:txBody>
          <a:bodyPr wrap="square" lIns="0" tIns="0" rIns="0" bIns="0" rtlCol="0" anchor="t"/>
          <a:lstStyle/>
          <a:p>
            <a:pPr marL="0" indent="0" algn="l">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Adaptable reward structures to incentivize various performance improvements.</a:t>
            </a:r>
            <a:endParaRPr lang="en-US" sz="1500" dirty="0"/>
          </a:p>
        </p:txBody>
      </p:sp>
      <p:pic>
        <p:nvPicPr>
          <p:cNvPr id="11" name="Image 3" descr="preencoded.png"/>
          <p:cNvPicPr>
            <a:picLocks noChangeAspect="1"/>
          </p:cNvPicPr>
          <p:nvPr/>
        </p:nvPicPr>
        <p:blipFill>
          <a:blip r:embed="rId6"/>
          <a:stretch>
            <a:fillRect/>
          </a:stretch>
        </p:blipFill>
        <p:spPr>
          <a:xfrm>
            <a:off x="9621679" y="4895850"/>
            <a:ext cx="477798" cy="477798"/>
          </a:xfrm>
          <a:prstGeom prst="rect">
            <a:avLst/>
          </a:prstGeom>
        </p:spPr>
      </p:pic>
      <p:sp>
        <p:nvSpPr>
          <p:cNvPr id="12" name="Text 6"/>
          <p:cNvSpPr/>
          <p:nvPr/>
        </p:nvSpPr>
        <p:spPr>
          <a:xfrm>
            <a:off x="9621679" y="5564743"/>
            <a:ext cx="2248614" cy="281107"/>
          </a:xfrm>
          <a:prstGeom prst="rect">
            <a:avLst/>
          </a:prstGeom>
          <a:noFill/>
          <a:ln/>
        </p:spPr>
        <p:txBody>
          <a:bodyPr wrap="none" lIns="0" tIns="0" rIns="0" bIns="0" rtlCol="0" anchor="t"/>
          <a:lstStyle/>
          <a:p>
            <a:pPr marL="0" indent="0" algn="l">
              <a:lnSpc>
                <a:spcPts val="2200"/>
              </a:lnSpc>
              <a:buNone/>
            </a:pPr>
            <a:r>
              <a:rPr lang="en-US" sz="1750" dirty="0">
                <a:solidFill>
                  <a:srgbClr val="3A3630"/>
                </a:solidFill>
                <a:latin typeface="Lora" pitchFamily="34" charset="0"/>
                <a:ea typeface="Lora" pitchFamily="34" charset="-122"/>
                <a:cs typeface="Lora" pitchFamily="34" charset="-120"/>
              </a:rPr>
              <a:t>Efficiency</a:t>
            </a:r>
            <a:endParaRPr lang="en-US" sz="1750" dirty="0"/>
          </a:p>
        </p:txBody>
      </p:sp>
      <p:sp>
        <p:nvSpPr>
          <p:cNvPr id="13" name="Text 7"/>
          <p:cNvSpPr/>
          <p:nvPr/>
        </p:nvSpPr>
        <p:spPr>
          <a:xfrm>
            <a:off x="9621679" y="5960507"/>
            <a:ext cx="4039910" cy="611505"/>
          </a:xfrm>
          <a:prstGeom prst="rect">
            <a:avLst/>
          </a:prstGeom>
          <a:noFill/>
          <a:ln/>
        </p:spPr>
        <p:txBody>
          <a:bodyPr wrap="square" lIns="0" tIns="0" rIns="0" bIns="0" rtlCol="0" anchor="t"/>
          <a:lstStyle/>
          <a:p>
            <a:pPr marL="0" indent="0" algn="l">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Enhanced learning outcomes through combined individual and shared experiences.</a:t>
            </a:r>
            <a:endParaRPr lang="en-US" sz="1500" dirty="0"/>
          </a:p>
        </p:txBody>
      </p:sp>
      <p:sp>
        <p:nvSpPr>
          <p:cNvPr id="14" name="Text 8"/>
          <p:cNvSpPr/>
          <p:nvPr/>
        </p:nvSpPr>
        <p:spPr>
          <a:xfrm>
            <a:off x="968693" y="7092791"/>
            <a:ext cx="12692896" cy="611505"/>
          </a:xfrm>
          <a:prstGeom prst="rect">
            <a:avLst/>
          </a:prstGeom>
          <a:noFill/>
          <a:ln/>
        </p:spPr>
        <p:txBody>
          <a:bodyPr wrap="square" lIns="0" tIns="0" rIns="0" bIns="0" rtlCol="0" anchor="t"/>
          <a:lstStyle/>
          <a:p>
            <a:pPr marL="0" indent="0">
              <a:lnSpc>
                <a:spcPts val="2400"/>
              </a:lnSpc>
              <a:buNone/>
            </a:pPr>
            <a:r>
              <a:rPr lang="en-US" sz="1500" dirty="0">
                <a:solidFill>
                  <a:srgbClr val="3A3630"/>
                </a:solidFill>
                <a:latin typeface="Source Sans Pro" pitchFamily="34" charset="0"/>
                <a:ea typeface="Source Sans Pro" pitchFamily="34" charset="-122"/>
                <a:cs typeface="Source Sans Pro" pitchFamily="34" charset="-120"/>
              </a:rPr>
              <a:t>These features make the system highly adaptable to various complex learning environments and tasks, paving the way for advanced applications in robotics, autonomous systems, and artificial intelligence.</a:t>
            </a:r>
            <a:endParaRPr lang="en-US" sz="15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972145"/>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Future Work</a:t>
            </a:r>
            <a:endParaRPr lang="en-US" sz="4450" dirty="0"/>
          </a:p>
        </p:txBody>
      </p:sp>
      <p:pic>
        <p:nvPicPr>
          <p:cNvPr id="3" name="Image 0" descr="preencoded.png"/>
          <p:cNvPicPr>
            <a:picLocks noChangeAspect="1"/>
          </p:cNvPicPr>
          <p:nvPr/>
        </p:nvPicPr>
        <p:blipFill>
          <a:blip r:embed="rId3"/>
          <a:stretch>
            <a:fillRect/>
          </a:stretch>
        </p:blipFill>
        <p:spPr>
          <a:xfrm>
            <a:off x="2978348" y="2134553"/>
            <a:ext cx="2152055" cy="1669852"/>
          </a:xfrm>
          <a:prstGeom prst="rect">
            <a:avLst/>
          </a:prstGeom>
        </p:spPr>
      </p:pic>
      <p:sp>
        <p:nvSpPr>
          <p:cNvPr id="4" name="Text 1"/>
          <p:cNvSpPr/>
          <p:nvPr/>
        </p:nvSpPr>
        <p:spPr>
          <a:xfrm>
            <a:off x="3989308" y="2959179"/>
            <a:ext cx="130016" cy="453509"/>
          </a:xfrm>
          <a:prstGeom prst="rect">
            <a:avLst/>
          </a:prstGeom>
          <a:noFill/>
          <a:ln/>
        </p:spPr>
        <p:txBody>
          <a:bodyPr wrap="none" lIns="0" tIns="0" rIns="0" bIns="0" rtlCol="0" anchor="t"/>
          <a:lstStyle/>
          <a:p>
            <a:pPr marL="0" indent="0" algn="ctr">
              <a:lnSpc>
                <a:spcPts val="3550"/>
              </a:lnSpc>
              <a:buNone/>
            </a:pPr>
            <a:r>
              <a:rPr lang="en-US" sz="2200" dirty="0">
                <a:solidFill>
                  <a:srgbClr val="EBECEF"/>
                </a:solidFill>
                <a:latin typeface="Fraunces Medium" pitchFamily="34" charset="0"/>
                <a:ea typeface="Fraunces Medium" pitchFamily="34" charset="-122"/>
                <a:cs typeface="Fraunces Medium" pitchFamily="34" charset="-120"/>
              </a:rPr>
              <a:t>1</a:t>
            </a:r>
            <a:endParaRPr lang="en-US" sz="2200" dirty="0"/>
          </a:p>
        </p:txBody>
      </p:sp>
      <p:sp>
        <p:nvSpPr>
          <p:cNvPr id="5" name="Text 2"/>
          <p:cNvSpPr/>
          <p:nvPr/>
        </p:nvSpPr>
        <p:spPr>
          <a:xfrm>
            <a:off x="5357217" y="2542818"/>
            <a:ext cx="4070628"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Deep Reinforcement Learning</a:t>
            </a:r>
            <a:endParaRPr lang="en-US" sz="2200" dirty="0"/>
          </a:p>
        </p:txBody>
      </p:sp>
      <p:sp>
        <p:nvSpPr>
          <p:cNvPr id="6" name="Text 3"/>
          <p:cNvSpPr/>
          <p:nvPr/>
        </p:nvSpPr>
        <p:spPr>
          <a:xfrm>
            <a:off x="5357217" y="3033236"/>
            <a:ext cx="6757035" cy="362903"/>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Investigating the use of DRL for more complex environments.</a:t>
            </a:r>
            <a:endParaRPr lang="en-US" sz="1750" dirty="0"/>
          </a:p>
        </p:txBody>
      </p:sp>
      <p:sp>
        <p:nvSpPr>
          <p:cNvPr id="7" name="Shape 4"/>
          <p:cNvSpPr/>
          <p:nvPr/>
        </p:nvSpPr>
        <p:spPr>
          <a:xfrm>
            <a:off x="5187077" y="3817501"/>
            <a:ext cx="8592860" cy="15240"/>
          </a:xfrm>
          <a:prstGeom prst="roundRect">
            <a:avLst>
              <a:gd name="adj" fmla="val 625116"/>
            </a:avLst>
          </a:prstGeom>
          <a:solidFill>
            <a:srgbClr val="414A70"/>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1902381" y="3861078"/>
            <a:ext cx="4304109" cy="1669852"/>
          </a:xfrm>
          <a:prstGeom prst="rect">
            <a:avLst/>
          </a:prstGeom>
        </p:spPr>
      </p:pic>
      <p:sp>
        <p:nvSpPr>
          <p:cNvPr id="9" name="Text 5"/>
          <p:cNvSpPr/>
          <p:nvPr/>
        </p:nvSpPr>
        <p:spPr>
          <a:xfrm>
            <a:off x="3968472" y="4469249"/>
            <a:ext cx="171807" cy="453509"/>
          </a:xfrm>
          <a:prstGeom prst="rect">
            <a:avLst/>
          </a:prstGeom>
          <a:noFill/>
          <a:ln/>
        </p:spPr>
        <p:txBody>
          <a:bodyPr wrap="none" lIns="0" tIns="0" rIns="0" bIns="0" rtlCol="0" anchor="t"/>
          <a:lstStyle/>
          <a:p>
            <a:pPr marL="0" indent="0" algn="ctr">
              <a:lnSpc>
                <a:spcPts val="3550"/>
              </a:lnSpc>
              <a:buNone/>
            </a:pPr>
            <a:r>
              <a:rPr lang="en-US" sz="2200" dirty="0">
                <a:solidFill>
                  <a:srgbClr val="EBECEF"/>
                </a:solidFill>
                <a:latin typeface="Fraunces Medium" pitchFamily="34" charset="0"/>
                <a:ea typeface="Fraunces Medium" pitchFamily="34" charset="-122"/>
                <a:cs typeface="Fraunces Medium" pitchFamily="34" charset="-120"/>
              </a:rPr>
              <a:t>2</a:t>
            </a:r>
            <a:endParaRPr lang="en-US" sz="2200" dirty="0"/>
          </a:p>
        </p:txBody>
      </p:sp>
      <p:sp>
        <p:nvSpPr>
          <p:cNvPr id="10" name="Text 6"/>
          <p:cNvSpPr/>
          <p:nvPr/>
        </p:nvSpPr>
        <p:spPr>
          <a:xfrm>
            <a:off x="6433304" y="4087892"/>
            <a:ext cx="320861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Dynamic Environments</a:t>
            </a:r>
            <a:endParaRPr lang="en-US" sz="2200" dirty="0"/>
          </a:p>
        </p:txBody>
      </p:sp>
      <p:sp>
        <p:nvSpPr>
          <p:cNvPr id="11" name="Text 7"/>
          <p:cNvSpPr/>
          <p:nvPr/>
        </p:nvSpPr>
        <p:spPr>
          <a:xfrm>
            <a:off x="6433304" y="4578310"/>
            <a:ext cx="7176492" cy="725805"/>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Extending the framework to handle stochastic transitions and time-varying rewards.</a:t>
            </a:r>
            <a:endParaRPr lang="en-US" sz="1750" dirty="0"/>
          </a:p>
        </p:txBody>
      </p:sp>
      <p:sp>
        <p:nvSpPr>
          <p:cNvPr id="12" name="Shape 8"/>
          <p:cNvSpPr/>
          <p:nvPr/>
        </p:nvSpPr>
        <p:spPr>
          <a:xfrm>
            <a:off x="6263164" y="5544026"/>
            <a:ext cx="7516773" cy="15240"/>
          </a:xfrm>
          <a:prstGeom prst="roundRect">
            <a:avLst>
              <a:gd name="adj" fmla="val 625116"/>
            </a:avLst>
          </a:prstGeom>
          <a:solidFill>
            <a:srgbClr val="414A70"/>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826294" y="5587603"/>
            <a:ext cx="6456164" cy="1669852"/>
          </a:xfrm>
          <a:prstGeom prst="rect">
            <a:avLst/>
          </a:prstGeom>
        </p:spPr>
      </p:pic>
      <p:sp>
        <p:nvSpPr>
          <p:cNvPr id="14" name="Text 9"/>
          <p:cNvSpPr/>
          <p:nvPr/>
        </p:nvSpPr>
        <p:spPr>
          <a:xfrm>
            <a:off x="3976092" y="6195774"/>
            <a:ext cx="156448" cy="453509"/>
          </a:xfrm>
          <a:prstGeom prst="rect">
            <a:avLst/>
          </a:prstGeom>
          <a:noFill/>
          <a:ln/>
        </p:spPr>
        <p:txBody>
          <a:bodyPr wrap="none" lIns="0" tIns="0" rIns="0" bIns="0" rtlCol="0" anchor="t"/>
          <a:lstStyle/>
          <a:p>
            <a:pPr marL="0" indent="0" algn="ctr">
              <a:lnSpc>
                <a:spcPts val="3550"/>
              </a:lnSpc>
              <a:buNone/>
            </a:pPr>
            <a:r>
              <a:rPr lang="en-US" sz="2200" dirty="0">
                <a:solidFill>
                  <a:srgbClr val="EBECEF"/>
                </a:solidFill>
                <a:latin typeface="Fraunces Medium" pitchFamily="34" charset="0"/>
                <a:ea typeface="Fraunces Medium" pitchFamily="34" charset="-122"/>
                <a:cs typeface="Fraunces Medium" pitchFamily="34" charset="-120"/>
              </a:rPr>
              <a:t>3</a:t>
            </a:r>
            <a:endParaRPr lang="en-US" sz="2200" dirty="0"/>
          </a:p>
        </p:txBody>
      </p:sp>
      <p:sp>
        <p:nvSpPr>
          <p:cNvPr id="15" name="Text 10"/>
          <p:cNvSpPr/>
          <p:nvPr/>
        </p:nvSpPr>
        <p:spPr>
          <a:xfrm>
            <a:off x="7509272" y="599586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Hybrid Methods</a:t>
            </a:r>
            <a:endParaRPr lang="en-US" sz="2200" dirty="0"/>
          </a:p>
        </p:txBody>
      </p:sp>
      <p:sp>
        <p:nvSpPr>
          <p:cNvPr id="16" name="Text 11"/>
          <p:cNvSpPr/>
          <p:nvPr/>
        </p:nvSpPr>
        <p:spPr>
          <a:xfrm>
            <a:off x="7509272" y="6486287"/>
            <a:ext cx="4999553" cy="362903"/>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Combining traditional RL and DRL techniques.</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28208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Conclusion</a:t>
            </a:r>
            <a:endParaRPr lang="en-US" sz="4450" dirty="0"/>
          </a:p>
        </p:txBody>
      </p:sp>
      <p:sp>
        <p:nvSpPr>
          <p:cNvPr id="4" name="Text 1"/>
          <p:cNvSpPr/>
          <p:nvPr/>
        </p:nvSpPr>
        <p:spPr>
          <a:xfrm>
            <a:off x="793790" y="5331023"/>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This research successfully demonstrated the benefits of using MARL with an internal reward mechanism for solving multi-agent maze problems, highlighting the importance of cooperation, information sharing, and dynamic goal selection. While SARSA proved to be the most effective algorithm, further exploration of DRL and hybrid methods will continue to push the boundaries of MARL capabilities.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611475" y="4766737"/>
            <a:ext cx="0" cy="4116506"/>
          </a:xfrm>
          <a:prstGeom prst="line">
            <a:avLst/>
          </a:prstGeom>
          <a:ln w="38100" cap="flat">
            <a:solidFill>
              <a:srgbClr val="FFFFFF"/>
            </a:solidFill>
            <a:prstDash val="solid"/>
            <a:headEnd type="none" w="sm" len="sm"/>
            <a:tailEnd type="none" w="sm" len="sm"/>
          </a:ln>
        </p:spPr>
        <p:txBody>
          <a:bodyPr/>
          <a:lstStyle/>
          <a:p>
            <a:endParaRPr lang="en-US" sz="1440"/>
          </a:p>
        </p:txBody>
      </p:sp>
      <p:sp>
        <p:nvSpPr>
          <p:cNvPr id="3" name="AutoShape 3"/>
          <p:cNvSpPr/>
          <p:nvPr/>
        </p:nvSpPr>
        <p:spPr>
          <a:xfrm>
            <a:off x="4641955" y="-2058253"/>
            <a:ext cx="0" cy="4116506"/>
          </a:xfrm>
          <a:prstGeom prst="line">
            <a:avLst/>
          </a:prstGeom>
          <a:ln w="38100" cap="flat">
            <a:solidFill>
              <a:srgbClr val="FFFFFF"/>
            </a:solidFill>
            <a:prstDash val="solid"/>
            <a:headEnd type="none" w="sm" len="sm"/>
            <a:tailEnd type="none" w="sm" len="sm"/>
          </a:ln>
        </p:spPr>
        <p:txBody>
          <a:bodyPr/>
          <a:lstStyle/>
          <a:p>
            <a:endParaRPr lang="en-US" sz="1440"/>
          </a:p>
        </p:txBody>
      </p:sp>
      <p:sp>
        <p:nvSpPr>
          <p:cNvPr id="4" name="Freeform 4"/>
          <p:cNvSpPr/>
          <p:nvPr/>
        </p:nvSpPr>
        <p:spPr>
          <a:xfrm>
            <a:off x="8166474" y="-2871010"/>
            <a:ext cx="8007178" cy="658368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en-US" sz="1440"/>
          </a:p>
        </p:txBody>
      </p:sp>
      <p:sp>
        <p:nvSpPr>
          <p:cNvPr id="5" name="Freeform 5"/>
          <p:cNvSpPr/>
          <p:nvPr/>
        </p:nvSpPr>
        <p:spPr>
          <a:xfrm>
            <a:off x="-1596796" y="4406186"/>
            <a:ext cx="8007178" cy="658368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en-US" sz="1440"/>
          </a:p>
        </p:txBody>
      </p:sp>
      <p:sp>
        <p:nvSpPr>
          <p:cNvPr id="6" name="TextBox 6"/>
          <p:cNvSpPr txBox="1"/>
          <p:nvPr/>
        </p:nvSpPr>
        <p:spPr>
          <a:xfrm>
            <a:off x="1295762" y="2065779"/>
            <a:ext cx="6198299" cy="5270354"/>
          </a:xfrm>
          <a:prstGeom prst="rect">
            <a:avLst/>
          </a:prstGeom>
        </p:spPr>
        <p:txBody>
          <a:bodyPr lIns="0" tIns="0" rIns="0" bIns="0" rtlCol="0" anchor="t">
            <a:spAutoFit/>
          </a:bodyPr>
          <a:lstStyle/>
          <a:p>
            <a:pPr algn="ctr">
              <a:lnSpc>
                <a:spcPts val="21093"/>
              </a:lnSpc>
            </a:pPr>
            <a:r>
              <a:rPr lang="en-US" sz="15066">
                <a:solidFill>
                  <a:srgbClr val="6866E1"/>
                </a:solidFill>
                <a:ea typeface="Computer Says No"/>
                <a:cs typeface="Computer Says No"/>
                <a:sym typeface="Computer Says No"/>
              </a:rPr>
              <a:t>THANK YOU!</a:t>
            </a:r>
          </a:p>
        </p:txBody>
      </p:sp>
      <p:sp>
        <p:nvSpPr>
          <p:cNvPr id="7" name="Freeform 7"/>
          <p:cNvSpPr/>
          <p:nvPr/>
        </p:nvSpPr>
        <p:spPr>
          <a:xfrm>
            <a:off x="7315200" y="1240512"/>
            <a:ext cx="6401502" cy="6457516"/>
          </a:xfrm>
          <a:custGeom>
            <a:avLst/>
            <a:gdLst/>
            <a:ahLst/>
            <a:cxnLst/>
            <a:rect l="l" t="t" r="r" b="b"/>
            <a:pathLst>
              <a:path w="8001878" h="8071895">
                <a:moveTo>
                  <a:pt x="0" y="0"/>
                </a:moveTo>
                <a:lnTo>
                  <a:pt x="8001878" y="0"/>
                </a:lnTo>
                <a:lnTo>
                  <a:pt x="8001878" y="8071894"/>
                </a:lnTo>
                <a:lnTo>
                  <a:pt x="0" y="8071894"/>
                </a:lnTo>
                <a:lnTo>
                  <a:pt x="0" y="0"/>
                </a:lnTo>
                <a:close/>
              </a:path>
            </a:pathLst>
          </a:custGeom>
          <a:blipFill>
            <a:blip r:embed="rId3"/>
            <a:stretch>
              <a:fillRect/>
            </a:stretch>
          </a:blipFill>
        </p:spPr>
        <p:txBody>
          <a:bodyPr/>
          <a:lstStyle/>
          <a:p>
            <a:endParaRPr lang="en-US" sz="1440"/>
          </a:p>
        </p:txBody>
      </p:sp>
      <p:sp>
        <p:nvSpPr>
          <p:cNvPr id="8" name="Freeform 8"/>
          <p:cNvSpPr/>
          <p:nvPr/>
        </p:nvSpPr>
        <p:spPr>
          <a:xfrm>
            <a:off x="-1596796" y="5854248"/>
            <a:ext cx="4839514" cy="4232422"/>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txBody>
          <a:bodyPr/>
          <a:lstStyle/>
          <a:p>
            <a:endParaRPr lang="en-US" sz="1440"/>
          </a:p>
        </p:txBody>
      </p:sp>
      <p:sp>
        <p:nvSpPr>
          <p:cNvPr id="9" name="Freeform 9"/>
          <p:cNvSpPr/>
          <p:nvPr/>
        </p:nvSpPr>
        <p:spPr>
          <a:xfrm>
            <a:off x="11817213" y="-2519345"/>
            <a:ext cx="4839514" cy="4232422"/>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txBody>
          <a:bodyPr/>
          <a:lstStyle/>
          <a:p>
            <a:endParaRPr lang="en-US" sz="144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721412"/>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Problem Statement</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Two Agents</a:t>
            </a:r>
            <a:endParaRPr lang="en-US" sz="2200" dirty="0"/>
          </a:p>
        </p:txBody>
      </p:sp>
      <p:sp>
        <p:nvSpPr>
          <p:cNvPr id="4" name="Text 2"/>
          <p:cNvSpPr/>
          <p:nvPr/>
        </p:nvSpPr>
        <p:spPr>
          <a:xfrm>
            <a:off x="793790" y="4578310"/>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Two agents are tasked with finding their way out of a maze.</a:t>
            </a:r>
            <a:endParaRPr lang="en-US" sz="1750" dirty="0"/>
          </a:p>
        </p:txBody>
      </p:sp>
      <p:sp>
        <p:nvSpPr>
          <p:cNvPr id="5" name="Text 3"/>
          <p:cNvSpPr/>
          <p:nvPr/>
        </p:nvSpPr>
        <p:spPr>
          <a:xfrm>
            <a:off x="7599521" y="399716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Goal</a:t>
            </a:r>
            <a:endParaRPr lang="en-US" sz="2200" dirty="0"/>
          </a:p>
        </p:txBody>
      </p:sp>
      <p:sp>
        <p:nvSpPr>
          <p:cNvPr id="6" name="Text 4"/>
          <p:cNvSpPr/>
          <p:nvPr/>
        </p:nvSpPr>
        <p:spPr>
          <a:xfrm>
            <a:off x="7599521" y="4578310"/>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The objective is to reach their individual goals with the fewest steps possible.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13584"/>
            <a:ext cx="10011966"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Multi-Agent Reinforcement Learning</a:t>
            </a:r>
            <a:endParaRPr lang="en-US" sz="4450" dirty="0"/>
          </a:p>
        </p:txBody>
      </p:sp>
      <p:sp>
        <p:nvSpPr>
          <p:cNvPr id="4" name="Shape 1"/>
          <p:cNvSpPr/>
          <p:nvPr/>
        </p:nvSpPr>
        <p:spPr>
          <a:xfrm>
            <a:off x="793790" y="5217676"/>
            <a:ext cx="510302" cy="510302"/>
          </a:xfrm>
          <a:prstGeom prst="roundRect">
            <a:avLst>
              <a:gd name="adj" fmla="val 18669"/>
            </a:avLst>
          </a:prstGeom>
          <a:solidFill>
            <a:srgbClr val="283157"/>
          </a:solidFill>
          <a:ln w="7620">
            <a:solidFill>
              <a:srgbClr val="414A70"/>
            </a:solidFill>
            <a:prstDash val="solid"/>
          </a:ln>
        </p:spPr>
        <p:txBody>
          <a:bodyPr/>
          <a:lstStyle/>
          <a:p>
            <a:endParaRPr lang="en-US"/>
          </a:p>
        </p:txBody>
      </p:sp>
      <p:sp>
        <p:nvSpPr>
          <p:cNvPr id="5" name="Text 2"/>
          <p:cNvSpPr/>
          <p:nvPr/>
        </p:nvSpPr>
        <p:spPr>
          <a:xfrm>
            <a:off x="970955" y="5302687"/>
            <a:ext cx="155972" cy="340281"/>
          </a:xfrm>
          <a:prstGeom prst="rect">
            <a:avLst/>
          </a:prstGeom>
          <a:noFill/>
          <a:ln/>
        </p:spPr>
        <p:txBody>
          <a:bodyPr wrap="none" lIns="0" tIns="0" rIns="0" bIns="0" rtlCol="0" anchor="t"/>
          <a:lstStyle/>
          <a:p>
            <a:pPr marL="0" indent="0" algn="ctr">
              <a:lnSpc>
                <a:spcPts val="2650"/>
              </a:lnSpc>
              <a:buNone/>
            </a:pPr>
            <a:r>
              <a:rPr lang="en-US" sz="2650" dirty="0">
                <a:solidFill>
                  <a:srgbClr val="EBECEF"/>
                </a:solidFill>
                <a:latin typeface="Fraunces Medium" pitchFamily="34" charset="0"/>
                <a:ea typeface="Fraunces Medium" pitchFamily="34" charset="-122"/>
                <a:cs typeface="Fraunces Medium" pitchFamily="34" charset="-120"/>
              </a:rPr>
              <a:t>1</a:t>
            </a:r>
            <a:endParaRPr lang="en-US" sz="2650" dirty="0"/>
          </a:p>
        </p:txBody>
      </p:sp>
      <p:sp>
        <p:nvSpPr>
          <p:cNvPr id="6" name="Text 3"/>
          <p:cNvSpPr/>
          <p:nvPr/>
        </p:nvSpPr>
        <p:spPr>
          <a:xfrm>
            <a:off x="1530906" y="521767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Key Idea</a:t>
            </a:r>
            <a:endParaRPr lang="en-US" sz="2200" dirty="0"/>
          </a:p>
        </p:txBody>
      </p:sp>
      <p:sp>
        <p:nvSpPr>
          <p:cNvPr id="7" name="Text 4"/>
          <p:cNvSpPr/>
          <p:nvPr/>
        </p:nvSpPr>
        <p:spPr>
          <a:xfrm>
            <a:off x="1530906" y="5708094"/>
            <a:ext cx="3459242" cy="725805"/>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Agents learn to cooperate and make optimal decisions.</a:t>
            </a:r>
            <a:endParaRPr lang="en-US" sz="1750" dirty="0"/>
          </a:p>
        </p:txBody>
      </p:sp>
      <p:sp>
        <p:nvSpPr>
          <p:cNvPr id="8" name="Shape 5"/>
          <p:cNvSpPr/>
          <p:nvPr/>
        </p:nvSpPr>
        <p:spPr>
          <a:xfrm>
            <a:off x="5216962" y="5217676"/>
            <a:ext cx="510302" cy="510302"/>
          </a:xfrm>
          <a:prstGeom prst="roundRect">
            <a:avLst>
              <a:gd name="adj" fmla="val 18669"/>
            </a:avLst>
          </a:prstGeom>
          <a:solidFill>
            <a:srgbClr val="283157"/>
          </a:solidFill>
          <a:ln w="7620">
            <a:solidFill>
              <a:srgbClr val="414A70"/>
            </a:solidFill>
            <a:prstDash val="solid"/>
          </a:ln>
        </p:spPr>
        <p:txBody>
          <a:bodyPr/>
          <a:lstStyle/>
          <a:p>
            <a:endParaRPr lang="en-US"/>
          </a:p>
        </p:txBody>
      </p:sp>
      <p:sp>
        <p:nvSpPr>
          <p:cNvPr id="9" name="Text 6"/>
          <p:cNvSpPr/>
          <p:nvPr/>
        </p:nvSpPr>
        <p:spPr>
          <a:xfrm>
            <a:off x="5369004" y="5302687"/>
            <a:ext cx="206216" cy="340281"/>
          </a:xfrm>
          <a:prstGeom prst="rect">
            <a:avLst/>
          </a:prstGeom>
          <a:noFill/>
          <a:ln/>
        </p:spPr>
        <p:txBody>
          <a:bodyPr wrap="none" lIns="0" tIns="0" rIns="0" bIns="0" rtlCol="0" anchor="t"/>
          <a:lstStyle/>
          <a:p>
            <a:pPr marL="0" indent="0" algn="ctr">
              <a:lnSpc>
                <a:spcPts val="2650"/>
              </a:lnSpc>
              <a:buNone/>
            </a:pPr>
            <a:r>
              <a:rPr lang="en-US" sz="2650" dirty="0">
                <a:solidFill>
                  <a:srgbClr val="EBECEF"/>
                </a:solidFill>
                <a:latin typeface="Fraunces Medium" pitchFamily="34" charset="0"/>
                <a:ea typeface="Fraunces Medium" pitchFamily="34" charset="-122"/>
                <a:cs typeface="Fraunces Medium" pitchFamily="34" charset="-120"/>
              </a:rPr>
              <a:t>2</a:t>
            </a:r>
            <a:endParaRPr lang="en-US" sz="2650" dirty="0"/>
          </a:p>
        </p:txBody>
      </p:sp>
      <p:sp>
        <p:nvSpPr>
          <p:cNvPr id="10" name="Text 7"/>
          <p:cNvSpPr/>
          <p:nvPr/>
        </p:nvSpPr>
        <p:spPr>
          <a:xfrm>
            <a:off x="5954078" y="5217676"/>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Agent-Environment Interaction</a:t>
            </a:r>
            <a:endParaRPr lang="en-US" sz="2200" dirty="0"/>
          </a:p>
        </p:txBody>
      </p:sp>
      <p:sp>
        <p:nvSpPr>
          <p:cNvPr id="11" name="Text 8"/>
          <p:cNvSpPr/>
          <p:nvPr/>
        </p:nvSpPr>
        <p:spPr>
          <a:xfrm>
            <a:off x="5954078" y="6062424"/>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Agents receive rewards based on actions and environment feedback.</a:t>
            </a:r>
            <a:endParaRPr lang="en-US" sz="1750" dirty="0"/>
          </a:p>
        </p:txBody>
      </p:sp>
      <p:sp>
        <p:nvSpPr>
          <p:cNvPr id="12" name="Shape 9"/>
          <p:cNvSpPr/>
          <p:nvPr/>
        </p:nvSpPr>
        <p:spPr>
          <a:xfrm>
            <a:off x="9640133" y="5217676"/>
            <a:ext cx="510302" cy="510302"/>
          </a:xfrm>
          <a:prstGeom prst="roundRect">
            <a:avLst>
              <a:gd name="adj" fmla="val 18669"/>
            </a:avLst>
          </a:prstGeom>
          <a:solidFill>
            <a:srgbClr val="283157"/>
          </a:solidFill>
          <a:ln w="7620">
            <a:solidFill>
              <a:srgbClr val="414A70"/>
            </a:solidFill>
            <a:prstDash val="solid"/>
          </a:ln>
        </p:spPr>
        <p:txBody>
          <a:bodyPr/>
          <a:lstStyle/>
          <a:p>
            <a:endParaRPr lang="en-US"/>
          </a:p>
        </p:txBody>
      </p:sp>
      <p:sp>
        <p:nvSpPr>
          <p:cNvPr id="13" name="Text 10"/>
          <p:cNvSpPr/>
          <p:nvPr/>
        </p:nvSpPr>
        <p:spPr>
          <a:xfrm>
            <a:off x="9801344" y="5302687"/>
            <a:ext cx="187881" cy="340281"/>
          </a:xfrm>
          <a:prstGeom prst="rect">
            <a:avLst/>
          </a:prstGeom>
          <a:noFill/>
          <a:ln/>
        </p:spPr>
        <p:txBody>
          <a:bodyPr wrap="none" lIns="0" tIns="0" rIns="0" bIns="0" rtlCol="0" anchor="t"/>
          <a:lstStyle/>
          <a:p>
            <a:pPr marL="0" indent="0" algn="ctr">
              <a:lnSpc>
                <a:spcPts val="2650"/>
              </a:lnSpc>
              <a:buNone/>
            </a:pPr>
            <a:r>
              <a:rPr lang="en-US" sz="2650" dirty="0">
                <a:solidFill>
                  <a:srgbClr val="EBECEF"/>
                </a:solidFill>
                <a:latin typeface="Fraunces Medium" pitchFamily="34" charset="0"/>
                <a:ea typeface="Fraunces Medium" pitchFamily="34" charset="-122"/>
                <a:cs typeface="Fraunces Medium" pitchFamily="34" charset="-120"/>
              </a:rPr>
              <a:t>3</a:t>
            </a:r>
            <a:endParaRPr lang="en-US" sz="2650" dirty="0"/>
          </a:p>
        </p:txBody>
      </p:sp>
      <p:sp>
        <p:nvSpPr>
          <p:cNvPr id="14" name="Text 11"/>
          <p:cNvSpPr/>
          <p:nvPr/>
        </p:nvSpPr>
        <p:spPr>
          <a:xfrm>
            <a:off x="10377249" y="521767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Information Sharing</a:t>
            </a:r>
            <a:endParaRPr lang="en-US" sz="2200" dirty="0"/>
          </a:p>
        </p:txBody>
      </p:sp>
      <p:sp>
        <p:nvSpPr>
          <p:cNvPr id="15" name="Text 12"/>
          <p:cNvSpPr/>
          <p:nvPr/>
        </p:nvSpPr>
        <p:spPr>
          <a:xfrm>
            <a:off x="10377249" y="5708094"/>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Agents share information about their progress, improving efficiency.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83950"/>
            <a:ext cx="7671197"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Internal Reward Mechanism</a:t>
            </a:r>
            <a:endParaRPr lang="en-US" sz="4450" dirty="0"/>
          </a:p>
        </p:txBody>
      </p:sp>
      <p:sp>
        <p:nvSpPr>
          <p:cNvPr id="4" name="Shape 1"/>
          <p:cNvSpPr/>
          <p:nvPr/>
        </p:nvSpPr>
        <p:spPr>
          <a:xfrm>
            <a:off x="793790" y="5032891"/>
            <a:ext cx="4196358" cy="2047994"/>
          </a:xfrm>
          <a:prstGeom prst="roundRect">
            <a:avLst>
              <a:gd name="adj" fmla="val 4652"/>
            </a:avLst>
          </a:prstGeom>
          <a:solidFill>
            <a:srgbClr val="283157"/>
          </a:solidFill>
          <a:ln w="7620">
            <a:solidFill>
              <a:srgbClr val="414A70"/>
            </a:solidFill>
            <a:prstDash val="solid"/>
          </a:ln>
        </p:spPr>
        <p:txBody>
          <a:bodyPr/>
          <a:lstStyle/>
          <a:p>
            <a:endParaRPr lang="en-US"/>
          </a:p>
        </p:txBody>
      </p:sp>
      <p:sp>
        <p:nvSpPr>
          <p:cNvPr id="5" name="Text 2"/>
          <p:cNvSpPr/>
          <p:nvPr/>
        </p:nvSpPr>
        <p:spPr>
          <a:xfrm>
            <a:off x="1028224" y="526732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Goal Selection</a:t>
            </a:r>
            <a:endParaRPr lang="en-US" sz="2200" dirty="0"/>
          </a:p>
        </p:txBody>
      </p:sp>
      <p:sp>
        <p:nvSpPr>
          <p:cNvPr id="6" name="Text 3"/>
          <p:cNvSpPr/>
          <p:nvPr/>
        </p:nvSpPr>
        <p:spPr>
          <a:xfrm>
            <a:off x="1028224" y="5757743"/>
            <a:ext cx="3727490"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Agents choose the goal with the shortest distance, based on shared information.</a:t>
            </a:r>
            <a:endParaRPr lang="en-US" sz="1750" dirty="0"/>
          </a:p>
        </p:txBody>
      </p:sp>
      <p:sp>
        <p:nvSpPr>
          <p:cNvPr id="7" name="Shape 4"/>
          <p:cNvSpPr/>
          <p:nvPr/>
        </p:nvSpPr>
        <p:spPr>
          <a:xfrm>
            <a:off x="5216962" y="5032891"/>
            <a:ext cx="4196358" cy="2047994"/>
          </a:xfrm>
          <a:prstGeom prst="roundRect">
            <a:avLst>
              <a:gd name="adj" fmla="val 4652"/>
            </a:avLst>
          </a:prstGeom>
          <a:solidFill>
            <a:srgbClr val="283157"/>
          </a:solidFill>
          <a:ln w="7620">
            <a:solidFill>
              <a:srgbClr val="414A70"/>
            </a:solidFill>
            <a:prstDash val="solid"/>
          </a:ln>
        </p:spPr>
        <p:txBody>
          <a:bodyPr/>
          <a:lstStyle/>
          <a:p>
            <a:endParaRPr lang="en-US"/>
          </a:p>
        </p:txBody>
      </p:sp>
      <p:sp>
        <p:nvSpPr>
          <p:cNvPr id="8" name="Text 5"/>
          <p:cNvSpPr/>
          <p:nvPr/>
        </p:nvSpPr>
        <p:spPr>
          <a:xfrm>
            <a:off x="5451396" y="526732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Internal Rewards</a:t>
            </a:r>
            <a:endParaRPr lang="en-US" sz="2200" dirty="0"/>
          </a:p>
        </p:txBody>
      </p:sp>
      <p:sp>
        <p:nvSpPr>
          <p:cNvPr id="9" name="Text 6"/>
          <p:cNvSpPr/>
          <p:nvPr/>
        </p:nvSpPr>
        <p:spPr>
          <a:xfrm>
            <a:off x="5451396" y="5757743"/>
            <a:ext cx="3727490"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Agents receive internal rewards based on the progress of both agents.</a:t>
            </a:r>
            <a:endParaRPr lang="en-US" sz="1750" dirty="0"/>
          </a:p>
        </p:txBody>
      </p:sp>
      <p:sp>
        <p:nvSpPr>
          <p:cNvPr id="10" name="Shape 7"/>
          <p:cNvSpPr/>
          <p:nvPr/>
        </p:nvSpPr>
        <p:spPr>
          <a:xfrm>
            <a:off x="9640133" y="5032891"/>
            <a:ext cx="4196358" cy="2047994"/>
          </a:xfrm>
          <a:prstGeom prst="roundRect">
            <a:avLst>
              <a:gd name="adj" fmla="val 4652"/>
            </a:avLst>
          </a:prstGeom>
          <a:solidFill>
            <a:srgbClr val="283157"/>
          </a:solidFill>
          <a:ln w="7620">
            <a:solidFill>
              <a:srgbClr val="414A70"/>
            </a:solidFill>
            <a:prstDash val="solid"/>
          </a:ln>
        </p:spPr>
        <p:txBody>
          <a:bodyPr/>
          <a:lstStyle/>
          <a:p>
            <a:endParaRPr lang="en-US"/>
          </a:p>
        </p:txBody>
      </p:sp>
      <p:sp>
        <p:nvSpPr>
          <p:cNvPr id="11" name="Text 8"/>
          <p:cNvSpPr/>
          <p:nvPr/>
        </p:nvSpPr>
        <p:spPr>
          <a:xfrm>
            <a:off x="9874568" y="526732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Dynamic Adaptation</a:t>
            </a:r>
            <a:endParaRPr lang="en-US" sz="2200" dirty="0"/>
          </a:p>
        </p:txBody>
      </p:sp>
      <p:sp>
        <p:nvSpPr>
          <p:cNvPr id="12" name="Text 9"/>
          <p:cNvSpPr/>
          <p:nvPr/>
        </p:nvSpPr>
        <p:spPr>
          <a:xfrm>
            <a:off x="9874568" y="5757743"/>
            <a:ext cx="3727490"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Agents adjust their strategies based on the changing information.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85549" y="704612"/>
            <a:ext cx="7476053" cy="492085"/>
          </a:xfrm>
          <a:prstGeom prst="rect">
            <a:avLst/>
          </a:prstGeom>
          <a:noFill/>
          <a:ln/>
        </p:spPr>
        <p:txBody>
          <a:bodyPr wrap="none" lIns="0" tIns="0" rIns="0" bIns="0" rtlCol="0" anchor="t"/>
          <a:lstStyle/>
          <a:p>
            <a:pPr marL="0" indent="0">
              <a:lnSpc>
                <a:spcPts val="3850"/>
              </a:lnSpc>
              <a:buNone/>
            </a:pPr>
            <a:r>
              <a:rPr lang="en-US" sz="3050" dirty="0">
                <a:solidFill>
                  <a:srgbClr val="38512F"/>
                </a:solidFill>
                <a:latin typeface="Lora" pitchFamily="34" charset="0"/>
                <a:ea typeface="Lora" pitchFamily="34" charset="-122"/>
                <a:cs typeface="Lora" pitchFamily="34" charset="-120"/>
              </a:rPr>
              <a:t>Algorithm Behavior and Training Process</a:t>
            </a:r>
            <a:endParaRPr lang="en-US" sz="3050" dirty="0"/>
          </a:p>
        </p:txBody>
      </p:sp>
      <p:pic>
        <p:nvPicPr>
          <p:cNvPr id="4" name="Image 1" descr="preencoded.png"/>
          <p:cNvPicPr>
            <a:picLocks noChangeAspect="1"/>
          </p:cNvPicPr>
          <p:nvPr/>
        </p:nvPicPr>
        <p:blipFill>
          <a:blip r:embed="rId3"/>
          <a:stretch>
            <a:fillRect/>
          </a:stretch>
        </p:blipFill>
        <p:spPr>
          <a:xfrm>
            <a:off x="585549" y="1447562"/>
            <a:ext cx="836533" cy="1338501"/>
          </a:xfrm>
          <a:prstGeom prst="rect">
            <a:avLst/>
          </a:prstGeom>
        </p:spPr>
      </p:pic>
      <p:sp>
        <p:nvSpPr>
          <p:cNvPr id="5" name="Text 1"/>
          <p:cNvSpPr/>
          <p:nvPr/>
        </p:nvSpPr>
        <p:spPr>
          <a:xfrm>
            <a:off x="1672947" y="1614845"/>
            <a:ext cx="1968460" cy="245983"/>
          </a:xfrm>
          <a:prstGeom prst="rect">
            <a:avLst/>
          </a:prstGeom>
          <a:noFill/>
          <a:ln/>
        </p:spPr>
        <p:txBody>
          <a:bodyPr wrap="none" lIns="0" tIns="0" rIns="0" bIns="0" rtlCol="0" anchor="t"/>
          <a:lstStyle/>
          <a:p>
            <a:pPr marL="0" indent="0" algn="l">
              <a:lnSpc>
                <a:spcPts val="1900"/>
              </a:lnSpc>
              <a:buNone/>
            </a:pPr>
            <a:r>
              <a:rPr lang="en-US" sz="1500" dirty="0">
                <a:solidFill>
                  <a:srgbClr val="3A3630"/>
                </a:solidFill>
                <a:latin typeface="Lora" pitchFamily="34" charset="0"/>
                <a:ea typeface="Lora" pitchFamily="34" charset="-122"/>
                <a:cs typeface="Lora" pitchFamily="34" charset="-120"/>
              </a:rPr>
              <a:t>Initialization</a:t>
            </a:r>
            <a:endParaRPr lang="en-US" sz="1500" dirty="0"/>
          </a:p>
        </p:txBody>
      </p:sp>
      <p:sp>
        <p:nvSpPr>
          <p:cNvPr id="6" name="Text 2"/>
          <p:cNvSpPr/>
          <p:nvPr/>
        </p:nvSpPr>
        <p:spPr>
          <a:xfrm>
            <a:off x="1672947" y="1961198"/>
            <a:ext cx="6885503" cy="267653"/>
          </a:xfrm>
          <a:prstGeom prst="rect">
            <a:avLst/>
          </a:prstGeom>
          <a:noFill/>
          <a:ln/>
        </p:spPr>
        <p:txBody>
          <a:bodyPr wrap="none" lIns="0" tIns="0" rIns="0" bIns="0" rtlCol="0" anchor="t"/>
          <a:lstStyle/>
          <a:p>
            <a:pPr marL="0" indent="0" algn="l">
              <a:lnSpc>
                <a:spcPts val="2100"/>
              </a:lnSpc>
              <a:buNone/>
            </a:pPr>
            <a:r>
              <a:rPr lang="en-US" sz="1300" dirty="0">
                <a:solidFill>
                  <a:srgbClr val="3A3630"/>
                </a:solidFill>
                <a:latin typeface="Source Sans Pro" pitchFamily="34" charset="0"/>
                <a:ea typeface="Source Sans Pro" pitchFamily="34" charset="-122"/>
                <a:cs typeface="Source Sans Pro" pitchFamily="34" charset="-120"/>
              </a:rPr>
              <a:t>Two agents start with shared Q-table and independent performance metrics (tix).</a:t>
            </a:r>
            <a:endParaRPr lang="en-US" sz="1300" dirty="0"/>
          </a:p>
        </p:txBody>
      </p:sp>
      <p:pic>
        <p:nvPicPr>
          <p:cNvPr id="7" name="Image 2" descr="preencoded.png"/>
          <p:cNvPicPr>
            <a:picLocks noChangeAspect="1"/>
          </p:cNvPicPr>
          <p:nvPr/>
        </p:nvPicPr>
        <p:blipFill>
          <a:blip r:embed="rId4"/>
          <a:stretch>
            <a:fillRect/>
          </a:stretch>
        </p:blipFill>
        <p:spPr>
          <a:xfrm>
            <a:off x="585549" y="2786062"/>
            <a:ext cx="836533" cy="1338501"/>
          </a:xfrm>
          <a:prstGeom prst="rect">
            <a:avLst/>
          </a:prstGeom>
        </p:spPr>
      </p:pic>
      <p:sp>
        <p:nvSpPr>
          <p:cNvPr id="8" name="Text 3"/>
          <p:cNvSpPr/>
          <p:nvPr/>
        </p:nvSpPr>
        <p:spPr>
          <a:xfrm>
            <a:off x="1672947" y="2953345"/>
            <a:ext cx="1968460" cy="245983"/>
          </a:xfrm>
          <a:prstGeom prst="rect">
            <a:avLst/>
          </a:prstGeom>
          <a:noFill/>
          <a:ln/>
        </p:spPr>
        <p:txBody>
          <a:bodyPr wrap="none" lIns="0" tIns="0" rIns="0" bIns="0" rtlCol="0" anchor="t"/>
          <a:lstStyle/>
          <a:p>
            <a:pPr marL="0" indent="0" algn="l">
              <a:lnSpc>
                <a:spcPts val="1900"/>
              </a:lnSpc>
              <a:buNone/>
            </a:pPr>
            <a:r>
              <a:rPr lang="en-US" sz="1500" dirty="0">
                <a:solidFill>
                  <a:srgbClr val="3A3630"/>
                </a:solidFill>
                <a:latin typeface="Lora" pitchFamily="34" charset="0"/>
                <a:ea typeface="Lora" pitchFamily="34" charset="-122"/>
                <a:cs typeface="Lora" pitchFamily="34" charset="-120"/>
              </a:rPr>
              <a:t>Training Episodes</a:t>
            </a:r>
            <a:endParaRPr lang="en-US" sz="1500" dirty="0"/>
          </a:p>
        </p:txBody>
      </p:sp>
      <p:sp>
        <p:nvSpPr>
          <p:cNvPr id="9" name="Text 4"/>
          <p:cNvSpPr/>
          <p:nvPr/>
        </p:nvSpPr>
        <p:spPr>
          <a:xfrm>
            <a:off x="1672947" y="3299698"/>
            <a:ext cx="6885503" cy="267653"/>
          </a:xfrm>
          <a:prstGeom prst="rect">
            <a:avLst/>
          </a:prstGeom>
          <a:noFill/>
          <a:ln/>
        </p:spPr>
        <p:txBody>
          <a:bodyPr wrap="none" lIns="0" tIns="0" rIns="0" bIns="0" rtlCol="0" anchor="t"/>
          <a:lstStyle/>
          <a:p>
            <a:pPr marL="0" indent="0" algn="l">
              <a:lnSpc>
                <a:spcPts val="2100"/>
              </a:lnSpc>
              <a:buNone/>
            </a:pPr>
            <a:r>
              <a:rPr lang="en-US" sz="1300" dirty="0">
                <a:solidFill>
                  <a:srgbClr val="3A3630"/>
                </a:solidFill>
                <a:latin typeface="Source Sans Pro" pitchFamily="34" charset="0"/>
                <a:ea typeface="Source Sans Pro" pitchFamily="34" charset="-122"/>
                <a:cs typeface="Source Sans Pro" pitchFamily="34" charset="-120"/>
              </a:rPr>
              <a:t>Agents select actions, interact with the environment, update Q-table, and potentially reach goals.</a:t>
            </a:r>
            <a:endParaRPr lang="en-US" sz="1300" dirty="0"/>
          </a:p>
        </p:txBody>
      </p:sp>
      <p:pic>
        <p:nvPicPr>
          <p:cNvPr id="10" name="Image 3" descr="preencoded.png"/>
          <p:cNvPicPr>
            <a:picLocks noChangeAspect="1"/>
          </p:cNvPicPr>
          <p:nvPr/>
        </p:nvPicPr>
        <p:blipFill>
          <a:blip r:embed="rId5"/>
          <a:stretch>
            <a:fillRect/>
          </a:stretch>
        </p:blipFill>
        <p:spPr>
          <a:xfrm>
            <a:off x="585549" y="4124563"/>
            <a:ext cx="836533" cy="1338501"/>
          </a:xfrm>
          <a:prstGeom prst="rect">
            <a:avLst/>
          </a:prstGeom>
        </p:spPr>
      </p:pic>
      <p:sp>
        <p:nvSpPr>
          <p:cNvPr id="11" name="Text 5"/>
          <p:cNvSpPr/>
          <p:nvPr/>
        </p:nvSpPr>
        <p:spPr>
          <a:xfrm>
            <a:off x="1672947" y="4291846"/>
            <a:ext cx="1968460" cy="245983"/>
          </a:xfrm>
          <a:prstGeom prst="rect">
            <a:avLst/>
          </a:prstGeom>
          <a:noFill/>
          <a:ln/>
        </p:spPr>
        <p:txBody>
          <a:bodyPr wrap="none" lIns="0" tIns="0" rIns="0" bIns="0" rtlCol="0" anchor="t"/>
          <a:lstStyle/>
          <a:p>
            <a:pPr marL="0" indent="0" algn="l">
              <a:lnSpc>
                <a:spcPts val="1900"/>
              </a:lnSpc>
              <a:buNone/>
            </a:pPr>
            <a:r>
              <a:rPr lang="en-US" sz="1500" dirty="0">
                <a:solidFill>
                  <a:srgbClr val="3A3630"/>
                </a:solidFill>
                <a:latin typeface="Lora" pitchFamily="34" charset="0"/>
                <a:ea typeface="Lora" pitchFamily="34" charset="-122"/>
                <a:cs typeface="Lora" pitchFamily="34" charset="-120"/>
              </a:rPr>
              <a:t>Goal Achievement</a:t>
            </a:r>
            <a:endParaRPr lang="en-US" sz="1500" dirty="0"/>
          </a:p>
        </p:txBody>
      </p:sp>
      <p:sp>
        <p:nvSpPr>
          <p:cNvPr id="12" name="Text 6"/>
          <p:cNvSpPr/>
          <p:nvPr/>
        </p:nvSpPr>
        <p:spPr>
          <a:xfrm>
            <a:off x="1672947" y="4638199"/>
            <a:ext cx="6885503" cy="267653"/>
          </a:xfrm>
          <a:prstGeom prst="rect">
            <a:avLst/>
          </a:prstGeom>
          <a:noFill/>
          <a:ln/>
        </p:spPr>
        <p:txBody>
          <a:bodyPr wrap="none" lIns="0" tIns="0" rIns="0" bIns="0" rtlCol="0" anchor="t"/>
          <a:lstStyle/>
          <a:p>
            <a:pPr marL="0" indent="0" algn="l">
              <a:lnSpc>
                <a:spcPts val="2100"/>
              </a:lnSpc>
              <a:buNone/>
            </a:pPr>
            <a:r>
              <a:rPr lang="en-US" sz="1300" dirty="0">
                <a:solidFill>
                  <a:srgbClr val="3A3630"/>
                </a:solidFill>
                <a:latin typeface="Source Sans Pro" pitchFamily="34" charset="0"/>
                <a:ea typeface="Source Sans Pro" pitchFamily="34" charset="-122"/>
                <a:cs typeface="Source Sans Pro" pitchFamily="34" charset="-120"/>
              </a:rPr>
              <a:t>Agents update Tix, recalculate internal rewards, and share performance.</a:t>
            </a:r>
            <a:endParaRPr lang="en-US" sz="1300" dirty="0"/>
          </a:p>
        </p:txBody>
      </p:sp>
      <p:pic>
        <p:nvPicPr>
          <p:cNvPr id="13" name="Image 4" descr="preencoded.png"/>
          <p:cNvPicPr>
            <a:picLocks noChangeAspect="1"/>
          </p:cNvPicPr>
          <p:nvPr/>
        </p:nvPicPr>
        <p:blipFill>
          <a:blip r:embed="rId6"/>
          <a:stretch>
            <a:fillRect/>
          </a:stretch>
        </p:blipFill>
        <p:spPr>
          <a:xfrm>
            <a:off x="585549" y="5463064"/>
            <a:ext cx="836533" cy="1338501"/>
          </a:xfrm>
          <a:prstGeom prst="rect">
            <a:avLst/>
          </a:prstGeom>
        </p:spPr>
      </p:pic>
      <p:sp>
        <p:nvSpPr>
          <p:cNvPr id="14" name="Text 7"/>
          <p:cNvSpPr/>
          <p:nvPr/>
        </p:nvSpPr>
        <p:spPr>
          <a:xfrm>
            <a:off x="1672947" y="5630347"/>
            <a:ext cx="1968460" cy="245983"/>
          </a:xfrm>
          <a:prstGeom prst="rect">
            <a:avLst/>
          </a:prstGeom>
          <a:noFill/>
          <a:ln/>
        </p:spPr>
        <p:txBody>
          <a:bodyPr wrap="none" lIns="0" tIns="0" rIns="0" bIns="0" rtlCol="0" anchor="t"/>
          <a:lstStyle/>
          <a:p>
            <a:pPr marL="0" indent="0" algn="l">
              <a:lnSpc>
                <a:spcPts val="1900"/>
              </a:lnSpc>
              <a:buNone/>
            </a:pPr>
            <a:r>
              <a:rPr lang="en-US" sz="1500" dirty="0">
                <a:solidFill>
                  <a:srgbClr val="3A3630"/>
                </a:solidFill>
                <a:latin typeface="Lora" pitchFamily="34" charset="0"/>
                <a:ea typeface="Lora" pitchFamily="34" charset="-122"/>
                <a:cs typeface="Lora" pitchFamily="34" charset="-120"/>
              </a:rPr>
              <a:t>Post-Training</a:t>
            </a:r>
            <a:endParaRPr lang="en-US" sz="1500" dirty="0"/>
          </a:p>
        </p:txBody>
      </p:sp>
      <p:sp>
        <p:nvSpPr>
          <p:cNvPr id="15" name="Text 8"/>
          <p:cNvSpPr/>
          <p:nvPr/>
        </p:nvSpPr>
        <p:spPr>
          <a:xfrm>
            <a:off x="1672947" y="5976699"/>
            <a:ext cx="6885503" cy="267653"/>
          </a:xfrm>
          <a:prstGeom prst="rect">
            <a:avLst/>
          </a:prstGeom>
          <a:noFill/>
          <a:ln/>
        </p:spPr>
        <p:txBody>
          <a:bodyPr wrap="none" lIns="0" tIns="0" rIns="0" bIns="0" rtlCol="0" anchor="t"/>
          <a:lstStyle/>
          <a:p>
            <a:pPr marL="0" indent="0" algn="l">
              <a:lnSpc>
                <a:spcPts val="2100"/>
              </a:lnSpc>
              <a:buNone/>
            </a:pPr>
            <a:r>
              <a:rPr lang="en-US" sz="1300" dirty="0">
                <a:solidFill>
                  <a:srgbClr val="3A3630"/>
                </a:solidFill>
                <a:latin typeface="Source Sans Pro" pitchFamily="34" charset="0"/>
                <a:ea typeface="Source Sans Pro" pitchFamily="34" charset="-122"/>
                <a:cs typeface="Source Sans Pro" pitchFamily="34" charset="-120"/>
              </a:rPr>
              <a:t>Performance visualization and execution of trained agents in maze navigation.</a:t>
            </a:r>
            <a:endParaRPr lang="en-US" sz="1300" dirty="0"/>
          </a:p>
        </p:txBody>
      </p:sp>
      <p:sp>
        <p:nvSpPr>
          <p:cNvPr id="16" name="Text 9"/>
          <p:cNvSpPr/>
          <p:nvPr/>
        </p:nvSpPr>
        <p:spPr>
          <a:xfrm>
            <a:off x="585549" y="6989683"/>
            <a:ext cx="7972901" cy="535305"/>
          </a:xfrm>
          <a:prstGeom prst="rect">
            <a:avLst/>
          </a:prstGeom>
          <a:noFill/>
          <a:ln/>
        </p:spPr>
        <p:txBody>
          <a:bodyPr wrap="square" lIns="0" tIns="0" rIns="0" bIns="0" rtlCol="0" anchor="t"/>
          <a:lstStyle/>
          <a:p>
            <a:pPr marL="0" indent="0">
              <a:lnSpc>
                <a:spcPts val="2100"/>
              </a:lnSpc>
              <a:buNone/>
            </a:pPr>
            <a:r>
              <a:rPr lang="en-US" sz="1300" dirty="0">
                <a:solidFill>
                  <a:srgbClr val="3A3630"/>
                </a:solidFill>
                <a:latin typeface="Source Sans Pro" pitchFamily="34" charset="0"/>
                <a:ea typeface="Source Sans Pro" pitchFamily="34" charset="-122"/>
                <a:cs typeface="Source Sans Pro" pitchFamily="34" charset="-120"/>
              </a:rPr>
              <a:t>This process ensures individual autonomy in rewards while promoting shared knowledge and cooperative enhancement through tix sharing.</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968693" y="1676519"/>
            <a:ext cx="12692896" cy="1452086"/>
          </a:xfrm>
          <a:prstGeom prst="rect">
            <a:avLst/>
          </a:prstGeom>
          <a:noFill/>
          <a:ln/>
        </p:spPr>
        <p:txBody>
          <a:bodyPr wrap="square" lIns="0" tIns="0" rIns="0" bIns="0" rtlCol="0" anchor="t"/>
          <a:lstStyle/>
          <a:p>
            <a:pPr marL="0" indent="0">
              <a:lnSpc>
                <a:spcPts val="5700"/>
              </a:lnSpc>
              <a:buNone/>
            </a:pPr>
            <a:r>
              <a:rPr lang="en-US" sz="4550" dirty="0">
                <a:solidFill>
                  <a:srgbClr val="38512F"/>
                </a:solidFill>
                <a:latin typeface="Lora" pitchFamily="34" charset="0"/>
                <a:ea typeface="Lora" pitchFamily="34" charset="-122"/>
                <a:cs typeface="Lora" pitchFamily="34" charset="-120"/>
              </a:rPr>
              <a:t>Scenario: Both Agents Reach Goals Simultaneously</a:t>
            </a:r>
            <a:endParaRPr lang="en-US" sz="4550" dirty="0"/>
          </a:p>
        </p:txBody>
      </p:sp>
      <p:sp>
        <p:nvSpPr>
          <p:cNvPr id="3" name="Text 1"/>
          <p:cNvSpPr/>
          <p:nvPr/>
        </p:nvSpPr>
        <p:spPr>
          <a:xfrm>
            <a:off x="968693" y="3745706"/>
            <a:ext cx="2904530" cy="363141"/>
          </a:xfrm>
          <a:prstGeom prst="rect">
            <a:avLst/>
          </a:prstGeom>
          <a:noFill/>
          <a:ln/>
        </p:spPr>
        <p:txBody>
          <a:bodyPr wrap="none" lIns="0" tIns="0" rIns="0" bIns="0" rtlCol="0" anchor="t"/>
          <a:lstStyle/>
          <a:p>
            <a:pPr marL="0" indent="0">
              <a:lnSpc>
                <a:spcPts val="2850"/>
              </a:lnSpc>
              <a:buNone/>
            </a:pPr>
            <a:r>
              <a:rPr lang="en-US" sz="2250" dirty="0">
                <a:solidFill>
                  <a:srgbClr val="38512F"/>
                </a:solidFill>
                <a:latin typeface="Lora" pitchFamily="34" charset="0"/>
                <a:ea typeface="Lora" pitchFamily="34" charset="-122"/>
                <a:cs typeface="Lora" pitchFamily="34" charset="-120"/>
              </a:rPr>
              <a:t>Agent A</a:t>
            </a:r>
            <a:endParaRPr lang="en-US" sz="2250" dirty="0"/>
          </a:p>
        </p:txBody>
      </p:sp>
      <p:sp>
        <p:nvSpPr>
          <p:cNvPr id="4" name="Text 2"/>
          <p:cNvSpPr/>
          <p:nvPr/>
        </p:nvSpPr>
        <p:spPr>
          <a:xfrm>
            <a:off x="968693" y="4355663"/>
            <a:ext cx="3828931" cy="1975247"/>
          </a:xfrm>
          <a:prstGeom prst="rect">
            <a:avLst/>
          </a:prstGeom>
          <a:noFill/>
          <a:ln/>
        </p:spPr>
        <p:txBody>
          <a:bodyPr wrap="square" lIns="0" tIns="0" rIns="0" bIns="0" rtlCol="0" anchor="t"/>
          <a:lstStyle/>
          <a:p>
            <a:pPr marL="0" indent="0">
              <a:lnSpc>
                <a:spcPts val="3100"/>
              </a:lnSpc>
              <a:buNone/>
            </a:pPr>
            <a:r>
              <a:rPr lang="en-US" sz="1900" dirty="0">
                <a:solidFill>
                  <a:srgbClr val="3A3630"/>
                </a:solidFill>
                <a:latin typeface="Source Sans Pro" pitchFamily="34" charset="0"/>
                <a:ea typeface="Source Sans Pro" pitchFamily="34" charset="-122"/>
                <a:cs typeface="Source Sans Pro" pitchFamily="34" charset="-120"/>
              </a:rPr>
              <a:t>Receives positive reward (1), marked as done, updates Tix, calculates internal reward based on performance improvement, and shares updated tix.</a:t>
            </a:r>
            <a:endParaRPr lang="en-US" sz="1900" dirty="0"/>
          </a:p>
        </p:txBody>
      </p:sp>
      <p:sp>
        <p:nvSpPr>
          <p:cNvPr id="5" name="Text 3"/>
          <p:cNvSpPr/>
          <p:nvPr/>
        </p:nvSpPr>
        <p:spPr>
          <a:xfrm>
            <a:off x="5407462" y="3745706"/>
            <a:ext cx="2904530" cy="363141"/>
          </a:xfrm>
          <a:prstGeom prst="rect">
            <a:avLst/>
          </a:prstGeom>
          <a:noFill/>
          <a:ln/>
        </p:spPr>
        <p:txBody>
          <a:bodyPr wrap="none" lIns="0" tIns="0" rIns="0" bIns="0" rtlCol="0" anchor="t"/>
          <a:lstStyle/>
          <a:p>
            <a:pPr marL="0" indent="0">
              <a:lnSpc>
                <a:spcPts val="2850"/>
              </a:lnSpc>
              <a:buNone/>
            </a:pPr>
            <a:r>
              <a:rPr lang="en-US" sz="2250" dirty="0">
                <a:solidFill>
                  <a:srgbClr val="38512F"/>
                </a:solidFill>
                <a:latin typeface="Lora" pitchFamily="34" charset="0"/>
                <a:ea typeface="Lora" pitchFamily="34" charset="-122"/>
                <a:cs typeface="Lora" pitchFamily="34" charset="-120"/>
              </a:rPr>
              <a:t>Agent B</a:t>
            </a:r>
            <a:endParaRPr lang="en-US" sz="2250" dirty="0"/>
          </a:p>
        </p:txBody>
      </p:sp>
      <p:sp>
        <p:nvSpPr>
          <p:cNvPr id="6" name="Text 4"/>
          <p:cNvSpPr/>
          <p:nvPr/>
        </p:nvSpPr>
        <p:spPr>
          <a:xfrm>
            <a:off x="5407462" y="4355663"/>
            <a:ext cx="3828931" cy="1975247"/>
          </a:xfrm>
          <a:prstGeom prst="rect">
            <a:avLst/>
          </a:prstGeom>
          <a:noFill/>
          <a:ln/>
        </p:spPr>
        <p:txBody>
          <a:bodyPr wrap="square" lIns="0" tIns="0" rIns="0" bIns="0" rtlCol="0" anchor="t"/>
          <a:lstStyle/>
          <a:p>
            <a:pPr marL="0" indent="0">
              <a:lnSpc>
                <a:spcPts val="3100"/>
              </a:lnSpc>
              <a:buNone/>
            </a:pPr>
            <a:r>
              <a:rPr lang="en-US" sz="1900" dirty="0">
                <a:solidFill>
                  <a:srgbClr val="3A3630"/>
                </a:solidFill>
                <a:latin typeface="Source Sans Pro" pitchFamily="34" charset="0"/>
                <a:ea typeface="Source Sans Pro" pitchFamily="34" charset="-122"/>
                <a:cs typeface="Source Sans Pro" pitchFamily="34" charset="-120"/>
              </a:rPr>
              <a:t>Receives positive reward (1), marked as done, updates Tix, independently calculates internal reward based on its own performance improvement, and shares updated tix.</a:t>
            </a:r>
            <a:endParaRPr lang="en-US" sz="1900" dirty="0"/>
          </a:p>
        </p:txBody>
      </p:sp>
      <p:sp>
        <p:nvSpPr>
          <p:cNvPr id="7" name="Text 5"/>
          <p:cNvSpPr/>
          <p:nvPr/>
        </p:nvSpPr>
        <p:spPr>
          <a:xfrm>
            <a:off x="9846231" y="3745706"/>
            <a:ext cx="2904530" cy="363141"/>
          </a:xfrm>
          <a:prstGeom prst="rect">
            <a:avLst/>
          </a:prstGeom>
          <a:noFill/>
          <a:ln/>
        </p:spPr>
        <p:txBody>
          <a:bodyPr wrap="none" lIns="0" tIns="0" rIns="0" bIns="0" rtlCol="0" anchor="t"/>
          <a:lstStyle/>
          <a:p>
            <a:pPr marL="0" indent="0">
              <a:lnSpc>
                <a:spcPts val="2850"/>
              </a:lnSpc>
              <a:buNone/>
            </a:pPr>
            <a:r>
              <a:rPr lang="en-US" sz="2250" dirty="0">
                <a:solidFill>
                  <a:srgbClr val="38512F"/>
                </a:solidFill>
                <a:latin typeface="Lora" pitchFamily="34" charset="0"/>
                <a:ea typeface="Lora" pitchFamily="34" charset="-122"/>
                <a:cs typeface="Lora" pitchFamily="34" charset="-120"/>
              </a:rPr>
              <a:t>Implications</a:t>
            </a:r>
            <a:endParaRPr lang="en-US" sz="2250" dirty="0"/>
          </a:p>
        </p:txBody>
      </p:sp>
      <p:sp>
        <p:nvSpPr>
          <p:cNvPr id="8" name="Text 6"/>
          <p:cNvSpPr/>
          <p:nvPr/>
        </p:nvSpPr>
        <p:spPr>
          <a:xfrm>
            <a:off x="9846231" y="4355663"/>
            <a:ext cx="3828931" cy="1975247"/>
          </a:xfrm>
          <a:prstGeom prst="rect">
            <a:avLst/>
          </a:prstGeom>
          <a:noFill/>
          <a:ln/>
        </p:spPr>
        <p:txBody>
          <a:bodyPr wrap="square" lIns="0" tIns="0" rIns="0" bIns="0" rtlCol="0" anchor="t"/>
          <a:lstStyle/>
          <a:p>
            <a:pPr marL="0" indent="0">
              <a:lnSpc>
                <a:spcPts val="3100"/>
              </a:lnSpc>
              <a:buNone/>
            </a:pPr>
            <a:r>
              <a:rPr lang="en-US" sz="1900" dirty="0">
                <a:solidFill>
                  <a:srgbClr val="3A3630"/>
                </a:solidFill>
                <a:latin typeface="Source Sans Pro" pitchFamily="34" charset="0"/>
                <a:ea typeface="Source Sans Pro" pitchFamily="34" charset="-122"/>
                <a:cs typeface="Source Sans Pro" pitchFamily="34" charset="-120"/>
              </a:rPr>
              <a:t>Independent updates for each agent, enhanced cooperation through simultaneous tix sharing, potentially accelerating the overall learning process.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02938"/>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Algorithms Used</a:t>
            </a:r>
            <a:endParaRPr lang="en-US" sz="4450" dirty="0"/>
          </a:p>
        </p:txBody>
      </p:sp>
      <p:pic>
        <p:nvPicPr>
          <p:cNvPr id="4" name="Image 1" descr="preencoded.png"/>
          <p:cNvPicPr>
            <a:picLocks noChangeAspect="1"/>
          </p:cNvPicPr>
          <p:nvPr/>
        </p:nvPicPr>
        <p:blipFill>
          <a:blip r:embed="rId4"/>
          <a:stretch>
            <a:fillRect/>
          </a:stretch>
        </p:blipFill>
        <p:spPr>
          <a:xfrm>
            <a:off x="793790" y="2651879"/>
            <a:ext cx="566976" cy="566976"/>
          </a:xfrm>
          <a:prstGeom prst="rect">
            <a:avLst/>
          </a:prstGeom>
        </p:spPr>
      </p:pic>
      <p:sp>
        <p:nvSpPr>
          <p:cNvPr id="5" name="Text 1"/>
          <p:cNvSpPr/>
          <p:nvPr/>
        </p:nvSpPr>
        <p:spPr>
          <a:xfrm>
            <a:off x="793790" y="344566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Q-Learning</a:t>
            </a:r>
            <a:endParaRPr lang="en-US" sz="2200" dirty="0"/>
          </a:p>
        </p:txBody>
      </p:sp>
      <p:sp>
        <p:nvSpPr>
          <p:cNvPr id="6" name="Text 2"/>
          <p:cNvSpPr/>
          <p:nvPr/>
        </p:nvSpPr>
        <p:spPr>
          <a:xfrm>
            <a:off x="793790" y="3936087"/>
            <a:ext cx="3608070" cy="362903"/>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Model-free off-policy algorithm.</a:t>
            </a:r>
            <a:endParaRPr lang="en-US" sz="1750" dirty="0"/>
          </a:p>
        </p:txBody>
      </p:sp>
      <p:pic>
        <p:nvPicPr>
          <p:cNvPr id="7" name="Image 2" descr="preencoded.png"/>
          <p:cNvPicPr>
            <a:picLocks noChangeAspect="1"/>
          </p:cNvPicPr>
          <p:nvPr/>
        </p:nvPicPr>
        <p:blipFill>
          <a:blip r:embed="rId5"/>
          <a:stretch>
            <a:fillRect/>
          </a:stretch>
        </p:blipFill>
        <p:spPr>
          <a:xfrm>
            <a:off x="4742021" y="2651879"/>
            <a:ext cx="566976" cy="566976"/>
          </a:xfrm>
          <a:prstGeom prst="rect">
            <a:avLst/>
          </a:prstGeom>
        </p:spPr>
      </p:pic>
      <p:sp>
        <p:nvSpPr>
          <p:cNvPr id="8" name="Text 3"/>
          <p:cNvSpPr/>
          <p:nvPr/>
        </p:nvSpPr>
        <p:spPr>
          <a:xfrm>
            <a:off x="4742021" y="344566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SARSA</a:t>
            </a:r>
            <a:endParaRPr lang="en-US" sz="2200" dirty="0"/>
          </a:p>
        </p:txBody>
      </p:sp>
      <p:sp>
        <p:nvSpPr>
          <p:cNvPr id="9" name="Text 4"/>
          <p:cNvSpPr/>
          <p:nvPr/>
        </p:nvSpPr>
        <p:spPr>
          <a:xfrm>
            <a:off x="4742021" y="3936087"/>
            <a:ext cx="3608189" cy="362903"/>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On-policy algorithm.</a:t>
            </a:r>
            <a:endParaRPr lang="en-US" sz="1750" dirty="0"/>
          </a:p>
        </p:txBody>
      </p:sp>
      <p:pic>
        <p:nvPicPr>
          <p:cNvPr id="10" name="Image 3" descr="preencoded.png"/>
          <p:cNvPicPr>
            <a:picLocks noChangeAspect="1"/>
          </p:cNvPicPr>
          <p:nvPr/>
        </p:nvPicPr>
        <p:blipFill>
          <a:blip r:embed="rId6"/>
          <a:stretch>
            <a:fillRect/>
          </a:stretch>
        </p:blipFill>
        <p:spPr>
          <a:xfrm>
            <a:off x="793790" y="4979432"/>
            <a:ext cx="566976" cy="566976"/>
          </a:xfrm>
          <a:prstGeom prst="rect">
            <a:avLst/>
          </a:prstGeom>
        </p:spPr>
      </p:pic>
      <p:sp>
        <p:nvSpPr>
          <p:cNvPr id="11" name="Text 5"/>
          <p:cNvSpPr/>
          <p:nvPr/>
        </p:nvSpPr>
        <p:spPr>
          <a:xfrm>
            <a:off x="793790" y="57732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Monte Carlo</a:t>
            </a:r>
            <a:endParaRPr lang="en-US" sz="2200" dirty="0"/>
          </a:p>
        </p:txBody>
      </p:sp>
      <p:sp>
        <p:nvSpPr>
          <p:cNvPr id="12" name="Text 6"/>
          <p:cNvSpPr/>
          <p:nvPr/>
        </p:nvSpPr>
        <p:spPr>
          <a:xfrm>
            <a:off x="793790" y="6263640"/>
            <a:ext cx="3608070" cy="362903"/>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Value-based algorithm.</a:t>
            </a:r>
            <a:endParaRPr lang="en-US" sz="1750" dirty="0"/>
          </a:p>
        </p:txBody>
      </p:sp>
      <p:pic>
        <p:nvPicPr>
          <p:cNvPr id="13" name="Image 4" descr="preencoded.png"/>
          <p:cNvPicPr>
            <a:picLocks noChangeAspect="1"/>
          </p:cNvPicPr>
          <p:nvPr/>
        </p:nvPicPr>
        <p:blipFill>
          <a:blip r:embed="rId7"/>
          <a:stretch>
            <a:fillRect/>
          </a:stretch>
        </p:blipFill>
        <p:spPr>
          <a:xfrm>
            <a:off x="4742021" y="4979432"/>
            <a:ext cx="566976" cy="566976"/>
          </a:xfrm>
          <a:prstGeom prst="rect">
            <a:avLst/>
          </a:prstGeom>
        </p:spPr>
      </p:pic>
      <p:sp>
        <p:nvSpPr>
          <p:cNvPr id="14" name="Text 7"/>
          <p:cNvSpPr/>
          <p:nvPr/>
        </p:nvSpPr>
        <p:spPr>
          <a:xfrm>
            <a:off x="4742021" y="57732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Policy Iteration</a:t>
            </a:r>
            <a:endParaRPr lang="en-US" sz="2200" dirty="0"/>
          </a:p>
        </p:txBody>
      </p:sp>
      <p:sp>
        <p:nvSpPr>
          <p:cNvPr id="15" name="Text 8"/>
          <p:cNvSpPr/>
          <p:nvPr/>
        </p:nvSpPr>
        <p:spPr>
          <a:xfrm>
            <a:off x="4742021" y="6263640"/>
            <a:ext cx="3608189" cy="362903"/>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Model-based algorithm.</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040130"/>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Experimental Setup</a:t>
            </a:r>
            <a:endParaRPr lang="en-US" sz="4450" dirty="0"/>
          </a:p>
        </p:txBody>
      </p:sp>
      <p:sp>
        <p:nvSpPr>
          <p:cNvPr id="4" name="Shape 1"/>
          <p:cNvSpPr/>
          <p:nvPr/>
        </p:nvSpPr>
        <p:spPr>
          <a:xfrm>
            <a:off x="6605111" y="2089071"/>
            <a:ext cx="30480" cy="5100280"/>
          </a:xfrm>
          <a:prstGeom prst="roundRect">
            <a:avLst>
              <a:gd name="adj" fmla="val 312558"/>
            </a:avLst>
          </a:prstGeom>
          <a:solidFill>
            <a:srgbClr val="414A70"/>
          </a:solidFill>
          <a:ln/>
        </p:spPr>
        <p:txBody>
          <a:bodyPr/>
          <a:lstStyle/>
          <a:p>
            <a:endParaRPr lang="en-US"/>
          </a:p>
        </p:txBody>
      </p:sp>
      <p:sp>
        <p:nvSpPr>
          <p:cNvPr id="5" name="Shape 2"/>
          <p:cNvSpPr/>
          <p:nvPr/>
        </p:nvSpPr>
        <p:spPr>
          <a:xfrm>
            <a:off x="6845022" y="2584133"/>
            <a:ext cx="793790" cy="30480"/>
          </a:xfrm>
          <a:prstGeom prst="roundRect">
            <a:avLst>
              <a:gd name="adj" fmla="val 312558"/>
            </a:avLst>
          </a:prstGeom>
          <a:solidFill>
            <a:srgbClr val="414A70"/>
          </a:solidFill>
          <a:ln/>
        </p:spPr>
        <p:txBody>
          <a:bodyPr/>
          <a:lstStyle/>
          <a:p>
            <a:endParaRPr lang="en-US"/>
          </a:p>
        </p:txBody>
      </p:sp>
      <p:sp>
        <p:nvSpPr>
          <p:cNvPr id="6" name="Shape 3"/>
          <p:cNvSpPr/>
          <p:nvPr/>
        </p:nvSpPr>
        <p:spPr>
          <a:xfrm>
            <a:off x="6365200" y="2344222"/>
            <a:ext cx="510302" cy="510302"/>
          </a:xfrm>
          <a:prstGeom prst="roundRect">
            <a:avLst>
              <a:gd name="adj" fmla="val 18669"/>
            </a:avLst>
          </a:prstGeom>
          <a:solidFill>
            <a:srgbClr val="283157"/>
          </a:solidFill>
          <a:ln w="7620">
            <a:solidFill>
              <a:srgbClr val="414A70"/>
            </a:solidFill>
            <a:prstDash val="solid"/>
          </a:ln>
        </p:spPr>
        <p:txBody>
          <a:bodyPr/>
          <a:lstStyle/>
          <a:p>
            <a:endParaRPr lang="en-US"/>
          </a:p>
        </p:txBody>
      </p:sp>
      <p:sp>
        <p:nvSpPr>
          <p:cNvPr id="7" name="Text 4"/>
          <p:cNvSpPr/>
          <p:nvPr/>
        </p:nvSpPr>
        <p:spPr>
          <a:xfrm>
            <a:off x="6542365" y="2429232"/>
            <a:ext cx="155972" cy="340281"/>
          </a:xfrm>
          <a:prstGeom prst="rect">
            <a:avLst/>
          </a:prstGeom>
          <a:noFill/>
          <a:ln/>
        </p:spPr>
        <p:txBody>
          <a:bodyPr wrap="none" lIns="0" tIns="0" rIns="0" bIns="0" rtlCol="0" anchor="t"/>
          <a:lstStyle/>
          <a:p>
            <a:pPr marL="0" indent="0" algn="ctr">
              <a:lnSpc>
                <a:spcPts val="2650"/>
              </a:lnSpc>
              <a:buNone/>
            </a:pPr>
            <a:r>
              <a:rPr lang="en-US" sz="2650" dirty="0">
                <a:solidFill>
                  <a:srgbClr val="EBECEF"/>
                </a:solidFill>
                <a:latin typeface="Fraunces Medium" pitchFamily="34" charset="0"/>
                <a:ea typeface="Fraunces Medium" pitchFamily="34" charset="-122"/>
                <a:cs typeface="Fraunces Medium" pitchFamily="34" charset="-120"/>
              </a:rPr>
              <a:t>1</a:t>
            </a:r>
            <a:endParaRPr lang="en-US" sz="2650" dirty="0"/>
          </a:p>
        </p:txBody>
      </p:sp>
      <p:sp>
        <p:nvSpPr>
          <p:cNvPr id="8" name="Text 5"/>
          <p:cNvSpPr/>
          <p:nvPr/>
        </p:nvSpPr>
        <p:spPr>
          <a:xfrm>
            <a:off x="7867888" y="231588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Maze Environment</a:t>
            </a:r>
            <a:endParaRPr lang="en-US" sz="2200" dirty="0"/>
          </a:p>
        </p:txBody>
      </p:sp>
      <p:sp>
        <p:nvSpPr>
          <p:cNvPr id="9" name="Text 6"/>
          <p:cNvSpPr/>
          <p:nvPr/>
        </p:nvSpPr>
        <p:spPr>
          <a:xfrm>
            <a:off x="7867888" y="2806303"/>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A 10x10 grid with walls and defined start/goal positions.</a:t>
            </a:r>
            <a:endParaRPr lang="en-US" sz="1750" dirty="0"/>
          </a:p>
        </p:txBody>
      </p:sp>
      <p:sp>
        <p:nvSpPr>
          <p:cNvPr id="10" name="Shape 7"/>
          <p:cNvSpPr/>
          <p:nvPr/>
        </p:nvSpPr>
        <p:spPr>
          <a:xfrm>
            <a:off x="6845022" y="4480798"/>
            <a:ext cx="793790" cy="30480"/>
          </a:xfrm>
          <a:prstGeom prst="roundRect">
            <a:avLst>
              <a:gd name="adj" fmla="val 312558"/>
            </a:avLst>
          </a:prstGeom>
          <a:solidFill>
            <a:srgbClr val="414A70"/>
          </a:solidFill>
          <a:ln/>
        </p:spPr>
        <p:txBody>
          <a:bodyPr/>
          <a:lstStyle/>
          <a:p>
            <a:endParaRPr lang="en-US"/>
          </a:p>
        </p:txBody>
      </p:sp>
      <p:sp>
        <p:nvSpPr>
          <p:cNvPr id="11" name="Shape 8"/>
          <p:cNvSpPr/>
          <p:nvPr/>
        </p:nvSpPr>
        <p:spPr>
          <a:xfrm>
            <a:off x="6365200" y="4240887"/>
            <a:ext cx="510302" cy="510302"/>
          </a:xfrm>
          <a:prstGeom prst="roundRect">
            <a:avLst>
              <a:gd name="adj" fmla="val 18669"/>
            </a:avLst>
          </a:prstGeom>
          <a:solidFill>
            <a:srgbClr val="283157"/>
          </a:solidFill>
          <a:ln w="7620">
            <a:solidFill>
              <a:srgbClr val="414A70"/>
            </a:solidFill>
            <a:prstDash val="solid"/>
          </a:ln>
        </p:spPr>
        <p:txBody>
          <a:bodyPr/>
          <a:lstStyle/>
          <a:p>
            <a:endParaRPr lang="en-US"/>
          </a:p>
        </p:txBody>
      </p:sp>
      <p:sp>
        <p:nvSpPr>
          <p:cNvPr id="12" name="Text 9"/>
          <p:cNvSpPr/>
          <p:nvPr/>
        </p:nvSpPr>
        <p:spPr>
          <a:xfrm>
            <a:off x="6517243" y="4325898"/>
            <a:ext cx="206216" cy="340281"/>
          </a:xfrm>
          <a:prstGeom prst="rect">
            <a:avLst/>
          </a:prstGeom>
          <a:noFill/>
          <a:ln/>
        </p:spPr>
        <p:txBody>
          <a:bodyPr wrap="none" lIns="0" tIns="0" rIns="0" bIns="0" rtlCol="0" anchor="t"/>
          <a:lstStyle/>
          <a:p>
            <a:pPr marL="0" indent="0" algn="ctr">
              <a:lnSpc>
                <a:spcPts val="2650"/>
              </a:lnSpc>
              <a:buNone/>
            </a:pPr>
            <a:r>
              <a:rPr lang="en-US" sz="2650" dirty="0">
                <a:solidFill>
                  <a:srgbClr val="EBECEF"/>
                </a:solidFill>
                <a:latin typeface="Fraunces Medium" pitchFamily="34" charset="0"/>
                <a:ea typeface="Fraunces Medium" pitchFamily="34" charset="-122"/>
                <a:cs typeface="Fraunces Medium" pitchFamily="34" charset="-120"/>
              </a:rPr>
              <a:t>2</a:t>
            </a:r>
            <a:endParaRPr lang="en-US" sz="2650" dirty="0"/>
          </a:p>
        </p:txBody>
      </p:sp>
      <p:sp>
        <p:nvSpPr>
          <p:cNvPr id="13" name="Text 10"/>
          <p:cNvSpPr/>
          <p:nvPr/>
        </p:nvSpPr>
        <p:spPr>
          <a:xfrm>
            <a:off x="7867888" y="421255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Hyperparameters</a:t>
            </a:r>
            <a:endParaRPr lang="en-US" sz="2200" dirty="0"/>
          </a:p>
        </p:txBody>
      </p:sp>
      <p:sp>
        <p:nvSpPr>
          <p:cNvPr id="14" name="Text 11"/>
          <p:cNvSpPr/>
          <p:nvPr/>
        </p:nvSpPr>
        <p:spPr>
          <a:xfrm>
            <a:off x="7867888" y="4702969"/>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Learning rate, discount factor, exploration rate, and delta.</a:t>
            </a:r>
            <a:endParaRPr lang="en-US" sz="1750" dirty="0"/>
          </a:p>
        </p:txBody>
      </p:sp>
      <p:sp>
        <p:nvSpPr>
          <p:cNvPr id="15" name="Shape 12"/>
          <p:cNvSpPr/>
          <p:nvPr/>
        </p:nvSpPr>
        <p:spPr>
          <a:xfrm>
            <a:off x="6845022" y="6377464"/>
            <a:ext cx="793790" cy="30480"/>
          </a:xfrm>
          <a:prstGeom prst="roundRect">
            <a:avLst>
              <a:gd name="adj" fmla="val 312558"/>
            </a:avLst>
          </a:prstGeom>
          <a:solidFill>
            <a:srgbClr val="414A70"/>
          </a:solidFill>
          <a:ln/>
        </p:spPr>
        <p:txBody>
          <a:bodyPr/>
          <a:lstStyle/>
          <a:p>
            <a:endParaRPr lang="en-US"/>
          </a:p>
        </p:txBody>
      </p:sp>
      <p:sp>
        <p:nvSpPr>
          <p:cNvPr id="16" name="Shape 13"/>
          <p:cNvSpPr/>
          <p:nvPr/>
        </p:nvSpPr>
        <p:spPr>
          <a:xfrm>
            <a:off x="6365200" y="6137553"/>
            <a:ext cx="510302" cy="510302"/>
          </a:xfrm>
          <a:prstGeom prst="roundRect">
            <a:avLst>
              <a:gd name="adj" fmla="val 18669"/>
            </a:avLst>
          </a:prstGeom>
          <a:solidFill>
            <a:srgbClr val="283157"/>
          </a:solidFill>
          <a:ln w="7620">
            <a:solidFill>
              <a:srgbClr val="414A70"/>
            </a:solidFill>
            <a:prstDash val="solid"/>
          </a:ln>
        </p:spPr>
        <p:txBody>
          <a:bodyPr/>
          <a:lstStyle/>
          <a:p>
            <a:endParaRPr lang="en-US"/>
          </a:p>
        </p:txBody>
      </p:sp>
      <p:sp>
        <p:nvSpPr>
          <p:cNvPr id="17" name="Text 14"/>
          <p:cNvSpPr/>
          <p:nvPr/>
        </p:nvSpPr>
        <p:spPr>
          <a:xfrm>
            <a:off x="6526411" y="6222563"/>
            <a:ext cx="187881" cy="340281"/>
          </a:xfrm>
          <a:prstGeom prst="rect">
            <a:avLst/>
          </a:prstGeom>
          <a:noFill/>
          <a:ln/>
        </p:spPr>
        <p:txBody>
          <a:bodyPr wrap="none" lIns="0" tIns="0" rIns="0" bIns="0" rtlCol="0" anchor="t"/>
          <a:lstStyle/>
          <a:p>
            <a:pPr marL="0" indent="0" algn="ctr">
              <a:lnSpc>
                <a:spcPts val="2650"/>
              </a:lnSpc>
              <a:buNone/>
            </a:pPr>
            <a:r>
              <a:rPr lang="en-US" sz="2650" dirty="0">
                <a:solidFill>
                  <a:srgbClr val="EBECEF"/>
                </a:solidFill>
                <a:latin typeface="Fraunces Medium" pitchFamily="34" charset="0"/>
                <a:ea typeface="Fraunces Medium" pitchFamily="34" charset="-122"/>
                <a:cs typeface="Fraunces Medium" pitchFamily="34" charset="-120"/>
              </a:rPr>
              <a:t>3</a:t>
            </a:r>
            <a:endParaRPr lang="en-US" sz="2650" dirty="0"/>
          </a:p>
        </p:txBody>
      </p:sp>
      <p:sp>
        <p:nvSpPr>
          <p:cNvPr id="18" name="Text 15"/>
          <p:cNvSpPr/>
          <p:nvPr/>
        </p:nvSpPr>
        <p:spPr>
          <a:xfrm>
            <a:off x="7867888" y="610921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Training Episodes</a:t>
            </a:r>
            <a:endParaRPr lang="en-US" sz="2200" dirty="0"/>
          </a:p>
        </p:txBody>
      </p:sp>
      <p:sp>
        <p:nvSpPr>
          <p:cNvPr id="19" name="Text 16"/>
          <p:cNvSpPr/>
          <p:nvPr/>
        </p:nvSpPr>
        <p:spPr>
          <a:xfrm>
            <a:off x="7867888" y="6599634"/>
            <a:ext cx="5968722" cy="362903"/>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1000 episodes run to train the agents.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6163270" y="531852"/>
            <a:ext cx="4835128" cy="604361"/>
          </a:xfrm>
          <a:prstGeom prst="rect">
            <a:avLst/>
          </a:prstGeom>
          <a:noFill/>
          <a:ln/>
        </p:spPr>
        <p:txBody>
          <a:bodyPr wrap="none" lIns="0" tIns="0" rIns="0" bIns="0" rtlCol="0" anchor="t"/>
          <a:lstStyle/>
          <a:p>
            <a:pPr marL="0" indent="0">
              <a:lnSpc>
                <a:spcPts val="4750"/>
              </a:lnSpc>
              <a:buNone/>
            </a:pPr>
            <a:r>
              <a:rPr lang="en-US" sz="3800" dirty="0">
                <a:solidFill>
                  <a:srgbClr val="FFFFFF"/>
                </a:solidFill>
                <a:latin typeface="Fraunces Medium" pitchFamily="34" charset="0"/>
                <a:ea typeface="Fraunces Medium" pitchFamily="34" charset="-122"/>
                <a:cs typeface="Fraunces Medium" pitchFamily="34" charset="-120"/>
              </a:rPr>
              <a:t>Results</a:t>
            </a:r>
            <a:endParaRPr lang="en-US" sz="3800" dirty="0"/>
          </a:p>
        </p:txBody>
      </p:sp>
      <p:sp>
        <p:nvSpPr>
          <p:cNvPr id="4" name="Text 1"/>
          <p:cNvSpPr/>
          <p:nvPr/>
        </p:nvSpPr>
        <p:spPr>
          <a:xfrm>
            <a:off x="6163270" y="1522928"/>
            <a:ext cx="7790259" cy="638175"/>
          </a:xfrm>
          <a:prstGeom prst="rect">
            <a:avLst/>
          </a:prstGeom>
          <a:noFill/>
          <a:ln/>
        </p:spPr>
        <p:txBody>
          <a:bodyPr wrap="none" lIns="0" tIns="0" rIns="0" bIns="0" rtlCol="0" anchor="t"/>
          <a:lstStyle/>
          <a:p>
            <a:pPr marL="0" indent="0" algn="ctr">
              <a:lnSpc>
                <a:spcPts val="5000"/>
              </a:lnSpc>
              <a:buNone/>
            </a:pPr>
            <a:r>
              <a:rPr lang="en-US" sz="5000" dirty="0">
                <a:solidFill>
                  <a:srgbClr val="EBECEF"/>
                </a:solidFill>
                <a:latin typeface="Fraunces Medium" pitchFamily="34" charset="0"/>
                <a:ea typeface="Fraunces Medium" pitchFamily="34" charset="-122"/>
                <a:cs typeface="Fraunces Medium" pitchFamily="34" charset="-120"/>
              </a:rPr>
              <a:t>1</a:t>
            </a:r>
            <a:endParaRPr lang="en-US" sz="5000" dirty="0"/>
          </a:p>
        </p:txBody>
      </p:sp>
      <p:sp>
        <p:nvSpPr>
          <p:cNvPr id="5" name="Text 2"/>
          <p:cNvSpPr/>
          <p:nvPr/>
        </p:nvSpPr>
        <p:spPr>
          <a:xfrm>
            <a:off x="8849558" y="2402800"/>
            <a:ext cx="2417564" cy="302181"/>
          </a:xfrm>
          <a:prstGeom prst="rect">
            <a:avLst/>
          </a:prstGeom>
          <a:noFill/>
          <a:ln/>
        </p:spPr>
        <p:txBody>
          <a:bodyPr wrap="none" lIns="0" tIns="0" rIns="0" bIns="0" rtlCol="0" anchor="t"/>
          <a:lstStyle/>
          <a:p>
            <a:pPr marL="0" indent="0" algn="ctr">
              <a:lnSpc>
                <a:spcPts val="2350"/>
              </a:lnSpc>
              <a:buNone/>
            </a:pPr>
            <a:r>
              <a:rPr lang="en-US" sz="1900" dirty="0">
                <a:solidFill>
                  <a:srgbClr val="EBECEF"/>
                </a:solidFill>
                <a:latin typeface="Fraunces Medium" pitchFamily="34" charset="0"/>
                <a:ea typeface="Fraunces Medium" pitchFamily="34" charset="-122"/>
                <a:cs typeface="Fraunces Medium" pitchFamily="34" charset="-120"/>
              </a:rPr>
              <a:t>SARSA</a:t>
            </a:r>
            <a:endParaRPr lang="en-US" sz="1900" dirty="0"/>
          </a:p>
        </p:txBody>
      </p:sp>
      <p:sp>
        <p:nvSpPr>
          <p:cNvPr id="6" name="Text 3"/>
          <p:cNvSpPr/>
          <p:nvPr/>
        </p:nvSpPr>
        <p:spPr>
          <a:xfrm>
            <a:off x="6163270" y="2820948"/>
            <a:ext cx="7790259" cy="309324"/>
          </a:xfrm>
          <a:prstGeom prst="rect">
            <a:avLst/>
          </a:prstGeom>
          <a:noFill/>
          <a:ln/>
        </p:spPr>
        <p:txBody>
          <a:bodyPr wrap="none" lIns="0" tIns="0" rIns="0" bIns="0" rtlCol="0" anchor="t"/>
          <a:lstStyle/>
          <a:p>
            <a:pPr marL="0" indent="0" algn="ctr">
              <a:lnSpc>
                <a:spcPts val="2400"/>
              </a:lnSpc>
              <a:buNone/>
            </a:pPr>
            <a:r>
              <a:rPr lang="en-US" sz="1500" dirty="0">
                <a:solidFill>
                  <a:srgbClr val="EBECEF"/>
                </a:solidFill>
                <a:latin typeface="Epilogue" pitchFamily="34" charset="0"/>
                <a:ea typeface="Epilogue" pitchFamily="34" charset="-122"/>
                <a:cs typeface="Epilogue" pitchFamily="34" charset="-120"/>
              </a:rPr>
              <a:t>Most effective algorithm with the shortest training time.</a:t>
            </a:r>
            <a:endParaRPr lang="en-US" sz="1500" dirty="0"/>
          </a:p>
        </p:txBody>
      </p:sp>
      <p:sp>
        <p:nvSpPr>
          <p:cNvPr id="7" name="Text 4"/>
          <p:cNvSpPr/>
          <p:nvPr/>
        </p:nvSpPr>
        <p:spPr>
          <a:xfrm>
            <a:off x="6163270" y="3807143"/>
            <a:ext cx="7790259" cy="638175"/>
          </a:xfrm>
          <a:prstGeom prst="rect">
            <a:avLst/>
          </a:prstGeom>
          <a:noFill/>
          <a:ln/>
        </p:spPr>
        <p:txBody>
          <a:bodyPr wrap="none" lIns="0" tIns="0" rIns="0" bIns="0" rtlCol="0" anchor="t"/>
          <a:lstStyle/>
          <a:p>
            <a:pPr marL="0" indent="0" algn="ctr">
              <a:lnSpc>
                <a:spcPts val="5000"/>
              </a:lnSpc>
              <a:buNone/>
            </a:pPr>
            <a:r>
              <a:rPr lang="en-US" sz="5000" dirty="0">
                <a:solidFill>
                  <a:srgbClr val="EBECEF"/>
                </a:solidFill>
                <a:latin typeface="Fraunces Medium" pitchFamily="34" charset="0"/>
                <a:ea typeface="Fraunces Medium" pitchFamily="34" charset="-122"/>
                <a:cs typeface="Fraunces Medium" pitchFamily="34" charset="-120"/>
              </a:rPr>
              <a:t>2</a:t>
            </a:r>
            <a:endParaRPr lang="en-US" sz="5000" dirty="0"/>
          </a:p>
        </p:txBody>
      </p:sp>
      <p:sp>
        <p:nvSpPr>
          <p:cNvPr id="8" name="Text 5"/>
          <p:cNvSpPr/>
          <p:nvPr/>
        </p:nvSpPr>
        <p:spPr>
          <a:xfrm>
            <a:off x="8849558" y="4687014"/>
            <a:ext cx="2417564" cy="302181"/>
          </a:xfrm>
          <a:prstGeom prst="rect">
            <a:avLst/>
          </a:prstGeom>
          <a:noFill/>
          <a:ln/>
        </p:spPr>
        <p:txBody>
          <a:bodyPr wrap="none" lIns="0" tIns="0" rIns="0" bIns="0" rtlCol="0" anchor="t"/>
          <a:lstStyle/>
          <a:p>
            <a:pPr marL="0" indent="0" algn="ctr">
              <a:lnSpc>
                <a:spcPts val="2350"/>
              </a:lnSpc>
              <a:buNone/>
            </a:pPr>
            <a:r>
              <a:rPr lang="en-US" sz="1900" dirty="0">
                <a:solidFill>
                  <a:srgbClr val="EBECEF"/>
                </a:solidFill>
                <a:latin typeface="Fraunces Medium" pitchFamily="34" charset="0"/>
                <a:ea typeface="Fraunces Medium" pitchFamily="34" charset="-122"/>
                <a:cs typeface="Fraunces Medium" pitchFamily="34" charset="-120"/>
              </a:rPr>
              <a:t>Q-Learning</a:t>
            </a:r>
            <a:endParaRPr lang="en-US" sz="1900" dirty="0"/>
          </a:p>
        </p:txBody>
      </p:sp>
      <p:sp>
        <p:nvSpPr>
          <p:cNvPr id="9" name="Text 6"/>
          <p:cNvSpPr/>
          <p:nvPr/>
        </p:nvSpPr>
        <p:spPr>
          <a:xfrm>
            <a:off x="6163270" y="5105162"/>
            <a:ext cx="7790259" cy="309324"/>
          </a:xfrm>
          <a:prstGeom prst="rect">
            <a:avLst/>
          </a:prstGeom>
          <a:noFill/>
          <a:ln/>
        </p:spPr>
        <p:txBody>
          <a:bodyPr wrap="none" lIns="0" tIns="0" rIns="0" bIns="0" rtlCol="0" anchor="t"/>
          <a:lstStyle/>
          <a:p>
            <a:pPr marL="0" indent="0" algn="ctr">
              <a:lnSpc>
                <a:spcPts val="2400"/>
              </a:lnSpc>
              <a:buNone/>
            </a:pPr>
            <a:r>
              <a:rPr lang="en-US" sz="1500" dirty="0">
                <a:solidFill>
                  <a:srgbClr val="EBECEF"/>
                </a:solidFill>
                <a:latin typeface="Epilogue" pitchFamily="34" charset="0"/>
                <a:ea typeface="Epilogue" pitchFamily="34" charset="-122"/>
                <a:cs typeface="Epilogue" pitchFamily="34" charset="-120"/>
              </a:rPr>
              <a:t>Effective, but requiring more training time than SARSA.</a:t>
            </a:r>
            <a:endParaRPr lang="en-US" sz="1500" dirty="0"/>
          </a:p>
        </p:txBody>
      </p:sp>
      <p:sp>
        <p:nvSpPr>
          <p:cNvPr id="10" name="Text 7"/>
          <p:cNvSpPr/>
          <p:nvPr/>
        </p:nvSpPr>
        <p:spPr>
          <a:xfrm>
            <a:off x="6163270" y="6091357"/>
            <a:ext cx="7790259" cy="638175"/>
          </a:xfrm>
          <a:prstGeom prst="rect">
            <a:avLst/>
          </a:prstGeom>
          <a:noFill/>
          <a:ln/>
        </p:spPr>
        <p:txBody>
          <a:bodyPr wrap="none" lIns="0" tIns="0" rIns="0" bIns="0" rtlCol="0" anchor="t"/>
          <a:lstStyle/>
          <a:p>
            <a:pPr marL="0" indent="0" algn="ctr">
              <a:lnSpc>
                <a:spcPts val="5000"/>
              </a:lnSpc>
              <a:buNone/>
            </a:pPr>
            <a:r>
              <a:rPr lang="en-US" sz="5000" dirty="0">
                <a:solidFill>
                  <a:srgbClr val="EBECEF"/>
                </a:solidFill>
                <a:latin typeface="Fraunces Medium" pitchFamily="34" charset="0"/>
                <a:ea typeface="Fraunces Medium" pitchFamily="34" charset="-122"/>
                <a:cs typeface="Fraunces Medium" pitchFamily="34" charset="-120"/>
              </a:rPr>
              <a:t>3</a:t>
            </a:r>
            <a:endParaRPr lang="en-US" sz="5000" dirty="0"/>
          </a:p>
        </p:txBody>
      </p:sp>
      <p:sp>
        <p:nvSpPr>
          <p:cNvPr id="11" name="Text 8"/>
          <p:cNvSpPr/>
          <p:nvPr/>
        </p:nvSpPr>
        <p:spPr>
          <a:xfrm>
            <a:off x="8849558" y="6971228"/>
            <a:ext cx="2417564" cy="302181"/>
          </a:xfrm>
          <a:prstGeom prst="rect">
            <a:avLst/>
          </a:prstGeom>
          <a:noFill/>
          <a:ln/>
        </p:spPr>
        <p:txBody>
          <a:bodyPr wrap="none" lIns="0" tIns="0" rIns="0" bIns="0" rtlCol="0" anchor="t"/>
          <a:lstStyle/>
          <a:p>
            <a:pPr marL="0" indent="0" algn="ctr">
              <a:lnSpc>
                <a:spcPts val="2350"/>
              </a:lnSpc>
              <a:buNone/>
            </a:pPr>
            <a:r>
              <a:rPr lang="en-US" sz="1900" dirty="0">
                <a:solidFill>
                  <a:srgbClr val="EBECEF"/>
                </a:solidFill>
                <a:latin typeface="Fraunces Medium" pitchFamily="34" charset="0"/>
                <a:ea typeface="Fraunces Medium" pitchFamily="34" charset="-122"/>
                <a:cs typeface="Fraunces Medium" pitchFamily="34" charset="-120"/>
              </a:rPr>
              <a:t>Other Algorithms</a:t>
            </a:r>
            <a:endParaRPr lang="en-US" sz="1900" dirty="0"/>
          </a:p>
        </p:txBody>
      </p:sp>
      <p:sp>
        <p:nvSpPr>
          <p:cNvPr id="12" name="Text 9"/>
          <p:cNvSpPr/>
          <p:nvPr/>
        </p:nvSpPr>
        <p:spPr>
          <a:xfrm>
            <a:off x="6163270" y="7389376"/>
            <a:ext cx="7790259" cy="309324"/>
          </a:xfrm>
          <a:prstGeom prst="rect">
            <a:avLst/>
          </a:prstGeom>
          <a:noFill/>
          <a:ln/>
        </p:spPr>
        <p:txBody>
          <a:bodyPr wrap="none" lIns="0" tIns="0" rIns="0" bIns="0" rtlCol="0" anchor="t"/>
          <a:lstStyle/>
          <a:p>
            <a:pPr marL="0" indent="0" algn="ctr">
              <a:lnSpc>
                <a:spcPts val="2400"/>
              </a:lnSpc>
              <a:buNone/>
            </a:pPr>
            <a:r>
              <a:rPr lang="en-US" sz="1500" dirty="0">
                <a:solidFill>
                  <a:srgbClr val="EBECEF"/>
                </a:solidFill>
                <a:latin typeface="Epilogue" pitchFamily="34" charset="0"/>
                <a:ea typeface="Epilogue" pitchFamily="34" charset="-122"/>
                <a:cs typeface="Epilogue" pitchFamily="34" charset="-120"/>
              </a:rPr>
              <a:t>Ineffective due to high time and resource requirements.</a:t>
            </a:r>
            <a:endParaRPr lang="en-US" sz="1500" dirty="0"/>
          </a:p>
        </p:txBody>
      </p:sp>
      <p:pic>
        <p:nvPicPr>
          <p:cNvPr id="14" name="Hình ảnh 13">
            <a:extLst>
              <a:ext uri="{FF2B5EF4-FFF2-40B4-BE49-F238E27FC236}">
                <a16:creationId xmlns:a16="http://schemas.microsoft.com/office/drawing/2014/main" id="{F2357CF3-0407-E0C6-3502-F7D8A68C04E3}"/>
              </a:ext>
            </a:extLst>
          </p:cNvPr>
          <p:cNvPicPr>
            <a:picLocks noChangeAspect="1"/>
          </p:cNvPicPr>
          <p:nvPr/>
        </p:nvPicPr>
        <p:blipFill>
          <a:blip r:embed="rId3"/>
          <a:stretch>
            <a:fillRect/>
          </a:stretch>
        </p:blipFill>
        <p:spPr>
          <a:xfrm>
            <a:off x="145043" y="5367758"/>
            <a:ext cx="6742853" cy="2329990"/>
          </a:xfrm>
          <a:prstGeom prst="rect">
            <a:avLst/>
          </a:prstGeom>
        </p:spPr>
      </p:pic>
      <p:pic>
        <p:nvPicPr>
          <p:cNvPr id="16" name="Hình ảnh 15">
            <a:extLst>
              <a:ext uri="{FF2B5EF4-FFF2-40B4-BE49-F238E27FC236}">
                <a16:creationId xmlns:a16="http://schemas.microsoft.com/office/drawing/2014/main" id="{BEC92E34-28BC-63BC-D46F-4F46923353BE}"/>
              </a:ext>
            </a:extLst>
          </p:cNvPr>
          <p:cNvPicPr>
            <a:picLocks noChangeAspect="1"/>
          </p:cNvPicPr>
          <p:nvPr/>
        </p:nvPicPr>
        <p:blipFill>
          <a:blip r:embed="rId4"/>
          <a:stretch>
            <a:fillRect/>
          </a:stretch>
        </p:blipFill>
        <p:spPr>
          <a:xfrm>
            <a:off x="145043" y="3392868"/>
            <a:ext cx="6742854" cy="1866956"/>
          </a:xfrm>
          <a:prstGeom prst="rect">
            <a:avLst/>
          </a:prstGeom>
        </p:spPr>
      </p:pic>
      <p:pic>
        <p:nvPicPr>
          <p:cNvPr id="18" name="Hình ảnh 17">
            <a:extLst>
              <a:ext uri="{FF2B5EF4-FFF2-40B4-BE49-F238E27FC236}">
                <a16:creationId xmlns:a16="http://schemas.microsoft.com/office/drawing/2014/main" id="{7936A748-EC35-A27E-EB3D-E3829C745CB2}"/>
              </a:ext>
            </a:extLst>
          </p:cNvPr>
          <p:cNvPicPr>
            <a:picLocks noChangeAspect="1"/>
          </p:cNvPicPr>
          <p:nvPr/>
        </p:nvPicPr>
        <p:blipFill>
          <a:blip r:embed="rId5"/>
          <a:stretch>
            <a:fillRect/>
          </a:stretch>
        </p:blipFill>
        <p:spPr>
          <a:xfrm>
            <a:off x="145043" y="1550488"/>
            <a:ext cx="6742853" cy="1734446"/>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Chủ đề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15</TotalTime>
  <Words>674</Words>
  <Application>Microsoft Office PowerPoint</Application>
  <PresentationFormat>Tùy chỉnh</PresentationFormat>
  <Paragraphs>113</Paragraphs>
  <Slides>16</Slides>
  <Notes>12</Notes>
  <HiddenSlides>0</HiddenSlides>
  <MMClips>0</MMClips>
  <ScaleCrop>false</ScaleCrop>
  <HeadingPairs>
    <vt:vector size="6" baseType="variant">
      <vt:variant>
        <vt:lpstr>Phông được Dùng</vt:lpstr>
      </vt:variant>
      <vt:variant>
        <vt:i4>10</vt:i4>
      </vt:variant>
      <vt:variant>
        <vt:lpstr>Chủ đề</vt:lpstr>
      </vt:variant>
      <vt:variant>
        <vt:i4>1</vt:i4>
      </vt:variant>
      <vt:variant>
        <vt:lpstr>Tiêu đề Bản chiếu</vt:lpstr>
      </vt:variant>
      <vt:variant>
        <vt:i4>16</vt:i4>
      </vt:variant>
    </vt:vector>
  </HeadingPairs>
  <TitlesOfParts>
    <vt:vector size="27" baseType="lpstr">
      <vt:lpstr>Fraunces Medium</vt:lpstr>
      <vt:lpstr>Computer Says No</vt:lpstr>
      <vt:lpstr>Epilogue</vt:lpstr>
      <vt:lpstr>Bahnschrift Condensed</vt:lpstr>
      <vt:lpstr>Wingdings</vt:lpstr>
      <vt:lpstr>Lora</vt:lpstr>
      <vt:lpstr>Times New Roman</vt:lpstr>
      <vt:lpstr>Source Sans Pro</vt:lpstr>
      <vt:lpstr>Wingdings 3</vt:lpstr>
      <vt:lpstr>Century Gothic</vt:lpstr>
      <vt:lpstr>Ion</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Q-Learning</vt:lpstr>
      <vt:lpstr>SARSA</vt:lpstr>
      <vt:lpstr>Monte carlo</vt:lpstr>
      <vt:lpstr>Bản trình bày PowerPoint</vt:lpstr>
      <vt:lpstr>Bản trình bày PowerPoint</vt:lpstr>
      <vt:lpstr>Bản trình bày PowerPoint</vt:lpstr>
      <vt:lpstr>Bản trình bày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Pham Tuan Anh</cp:lastModifiedBy>
  <cp:revision>2</cp:revision>
  <dcterms:created xsi:type="dcterms:W3CDTF">2024-11-23T22:12:09Z</dcterms:created>
  <dcterms:modified xsi:type="dcterms:W3CDTF">2024-11-23T22:28:18Z</dcterms:modified>
</cp:coreProperties>
</file>